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1" r:id="rId5"/>
    <p:sldId id="315" r:id="rId6"/>
    <p:sldId id="282" r:id="rId7"/>
    <p:sldId id="308" r:id="rId8"/>
    <p:sldId id="283" r:id="rId9"/>
    <p:sldId id="287" r:id="rId10"/>
    <p:sldId id="310" r:id="rId11"/>
    <p:sldId id="312" r:id="rId12"/>
    <p:sldId id="313" r:id="rId13"/>
    <p:sldId id="289" r:id="rId14"/>
    <p:sldId id="291" r:id="rId15"/>
    <p:sldId id="305" r:id="rId16"/>
    <p:sldId id="302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2618"/>
    <a:srgbClr val="232115"/>
    <a:srgbClr val="0F3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7A15D0-1C6B-4DDD-B11A-0DBD1D106DC4}" v="4" dt="2024-08-08T12:38:46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2" autoAdjust="0"/>
    <p:restoredTop sz="93447"/>
  </p:normalViewPr>
  <p:slideViewPr>
    <p:cSldViewPr snapToGrid="0">
      <p:cViewPr varScale="1">
        <p:scale>
          <a:sx n="113" d="100"/>
          <a:sy n="113" d="100"/>
        </p:scale>
        <p:origin x="81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“E</a:t>
            </a:r>
            <a:r>
              <a:rPr lang="nb-NO" sz="1600" dirty="0" err="1"/>
              <a:t>ier</a:t>
            </a:r>
            <a:r>
              <a:rPr lang="nb-NO" sz="1600" dirty="0"/>
              <a:t> du eller noen andre i </a:t>
            </a:r>
          </a:p>
          <a:p>
            <a:pPr>
              <a:defRPr sz="1600"/>
            </a:pPr>
            <a:r>
              <a:rPr lang="nb-NO" sz="1600" dirty="0"/>
              <a:t>din husstand en elektrisk sparkesykkel?</a:t>
            </a:r>
            <a:r>
              <a:rPr lang="en-US" sz="1600" b="0" i="0" u="none" strike="noStrike" baseline="0" dirty="0">
                <a:effectLst/>
              </a:rPr>
              <a:t>“</a:t>
            </a:r>
          </a:p>
          <a:p>
            <a:pPr>
              <a:defRPr sz="1600"/>
            </a:pP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B7E-49FF-9581-C3C3B1BCE46D}"/>
              </c:ext>
            </c:extLst>
          </c:dPt>
          <c:dPt>
            <c:idx val="1"/>
            <c:bubble3D val="0"/>
            <c:explosion val="1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7E-49FF-9581-C3C3B1BCE46D}"/>
              </c:ext>
            </c:extLst>
          </c:dPt>
          <c:dPt>
            <c:idx val="2"/>
            <c:bubble3D val="0"/>
            <c:explosion val="1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B7E-49FF-9581-C3C3B1BCE46D}"/>
              </c:ext>
            </c:extLst>
          </c:dPt>
          <c:dLbls>
            <c:dLbl>
              <c:idx val="2"/>
              <c:layout>
                <c:manualLayout>
                  <c:x val="2.1739130434782608E-2"/>
                  <c:y val="5.25355649227892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7E-49FF-9581-C3C3B1BCE4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Ja - 1</c:v>
                </c:pt>
                <c:pt idx="1">
                  <c:v>Ja - 2</c:v>
                </c:pt>
                <c:pt idx="2">
                  <c:v>Ja - 3 eller flere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0.86</c:v>
                </c:pt>
                <c:pt idx="1">
                  <c:v>0.13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4-45C8-AA33-3EF80E2A3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“E</a:t>
            </a:r>
            <a:r>
              <a:rPr lang="nb-NO" sz="1600" dirty="0" err="1"/>
              <a:t>ier</a:t>
            </a:r>
            <a:r>
              <a:rPr lang="nb-NO" sz="1600" dirty="0"/>
              <a:t> du eller noen andre i </a:t>
            </a:r>
          </a:p>
          <a:p>
            <a:pPr>
              <a:defRPr sz="1600"/>
            </a:pPr>
            <a:r>
              <a:rPr lang="nb-NO" sz="1600" dirty="0"/>
              <a:t>din husstand en elektrisk sparkesykkel?</a:t>
            </a:r>
            <a:r>
              <a:rPr lang="en-US" sz="1600" b="0" i="0" u="none" strike="noStrike" baseline="0" dirty="0">
                <a:effectLst/>
              </a:rPr>
              <a:t>“</a:t>
            </a:r>
          </a:p>
          <a:p>
            <a:pPr>
              <a:defRPr sz="1600"/>
            </a:pP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B7E-49FF-9581-C3C3B1BCE46D}"/>
              </c:ext>
            </c:extLst>
          </c:dPt>
          <c:dPt>
            <c:idx val="1"/>
            <c:bubble3D val="0"/>
            <c:explosion val="1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7E-49FF-9581-C3C3B1BCE46D}"/>
              </c:ext>
            </c:extLst>
          </c:dPt>
          <c:dPt>
            <c:idx val="2"/>
            <c:bubble3D val="0"/>
            <c:explosion val="1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B7E-49FF-9581-C3C3B1BCE46D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B7E-49FF-9581-C3C3B1BCE46D}"/>
              </c:ext>
            </c:extLst>
          </c:dPt>
          <c:dPt>
            <c:idx val="4"/>
            <c:bubble3D val="0"/>
            <c:spPr>
              <a:solidFill>
                <a:schemeClr val="bg2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7E-49FF-9581-C3C3B1BCE46D}"/>
              </c:ext>
            </c:extLst>
          </c:dPt>
          <c:dLbls>
            <c:dLbl>
              <c:idx val="2"/>
              <c:layout>
                <c:manualLayout>
                  <c:x val="2.1739130434782608E-2"/>
                  <c:y val="5.25355649227892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7E-49FF-9581-C3C3B1BCE4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Ja - 1</c:v>
                </c:pt>
                <c:pt idx="1">
                  <c:v>Ja - 2</c:v>
                </c:pt>
                <c:pt idx="2">
                  <c:v>Ja - 3 eller flere</c:v>
                </c:pt>
                <c:pt idx="3">
                  <c:v>Nei</c:v>
                </c:pt>
                <c:pt idx="4">
                  <c:v>Vet ikke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7.2700000000000001E-2</c:v>
                </c:pt>
                <c:pt idx="1">
                  <c:v>2.2100000000000002E-2</c:v>
                </c:pt>
                <c:pt idx="2">
                  <c:v>2.5000000000000001E-3</c:v>
                </c:pt>
                <c:pt idx="3">
                  <c:v>0.9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4-45C8-AA33-3EF80E2A3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200" dirty="0"/>
              <a:t>«Har du/din husstand kjøpt en egen ansvarsforsikring* for </a:t>
            </a:r>
            <a:r>
              <a:rPr lang="nb-NO" sz="1200" dirty="0" err="1"/>
              <a:t>elsparkesykkelen</a:t>
            </a:r>
            <a:r>
              <a:rPr lang="nb-NO" sz="1200" dirty="0"/>
              <a:t>/</a:t>
            </a:r>
            <a:r>
              <a:rPr lang="nb-NO" sz="1200" dirty="0" err="1"/>
              <a:t>elsparkesyklene</a:t>
            </a:r>
            <a:r>
              <a:rPr lang="nb-NO" sz="1200" dirty="0"/>
              <a:t> i husstanden? </a:t>
            </a:r>
          </a:p>
          <a:p>
            <a:pPr>
              <a:defRPr sz="1200"/>
            </a:pPr>
            <a:r>
              <a:rPr lang="nb-NO" sz="900" dirty="0"/>
              <a:t>*Ansvarsforsikring dekker skader på fører, skader på andre personer og skader på kjøretøy eller annen eiendom.»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2.038115532409903E-2"/>
          <c:y val="0.20453846609939288"/>
          <c:w val="0.95402262293651729"/>
          <c:h val="0.619506459852119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jun.24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Ønsker ikke å svare</c:v>
                </c:pt>
                <c:pt idx="1">
                  <c:v>Vet ikke</c:v>
                </c:pt>
                <c:pt idx="2">
                  <c:v>Nei, og jeg/vi har heller ikke planer om å kjøpe det</c:v>
                </c:pt>
                <c:pt idx="3">
                  <c:v>Nei, men jeg/vi har planer om å kjøpe det på et senere tidspunkt</c:v>
                </c:pt>
                <c:pt idx="4">
                  <c:v>Nei, men jeg/vi har planer om å kjøpe det til våren/sommeren</c:v>
                </c:pt>
                <c:pt idx="5">
                  <c:v>Ja</c:v>
                </c:pt>
              </c:strCache>
            </c:strRef>
          </c:cat>
          <c:val>
            <c:numRef>
              <c:f>Sheet1!$C$2:$C$7</c:f>
              <c:numCache>
                <c:formatCode>#%;\ \-#%;\ </c:formatCode>
                <c:ptCount val="6"/>
                <c:pt idx="0">
                  <c:v>8.0000000000000002E-3</c:v>
                </c:pt>
                <c:pt idx="1">
                  <c:v>8.199999999999999E-2</c:v>
                </c:pt>
                <c:pt idx="2">
                  <c:v>0.22</c:v>
                </c:pt>
                <c:pt idx="3">
                  <c:v>8.199999999999999E-2</c:v>
                </c:pt>
                <c:pt idx="4">
                  <c:v>6.3E-2</c:v>
                </c:pt>
                <c:pt idx="5">
                  <c:v>0.54500000000000004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31-204F-9FE4-21C864245A37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jan.23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3BD-4FFA-81DB-AD7F5A844F1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BD-4FFA-81DB-AD7F5A844F1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3BD-4FFA-81DB-AD7F5A844F1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BD-4FFA-81DB-AD7F5A844F1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BD-4FFA-81DB-AD7F5A844F1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BD-4FFA-81DB-AD7F5A844F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Ønsker ikke å svare</c:v>
                </c:pt>
                <c:pt idx="1">
                  <c:v>Vet ikke</c:v>
                </c:pt>
                <c:pt idx="2">
                  <c:v>Nei, og jeg/vi har heller ikke planer om å kjøpe det</c:v>
                </c:pt>
                <c:pt idx="3">
                  <c:v>Nei, men jeg/vi har planer om å kjøpe det på et senere tidspunkt</c:v>
                </c:pt>
                <c:pt idx="4">
                  <c:v>Nei, men jeg/vi har planer om å kjøpe det til våren/sommeren</c:v>
                </c:pt>
                <c:pt idx="5">
                  <c:v>Ja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0.03</c:v>
                </c:pt>
                <c:pt idx="1">
                  <c:v>0.09</c:v>
                </c:pt>
                <c:pt idx="2">
                  <c:v>0.3</c:v>
                </c:pt>
                <c:pt idx="3">
                  <c:v>0.1</c:v>
                </c:pt>
                <c:pt idx="4">
                  <c:v>0.31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4-45C8-AA33-3EF80E2A3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191481360"/>
        <c:axId val="191501744"/>
      </c:barChart>
      <c:catAx>
        <c:axId val="1914813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01744"/>
        <c:crosses val="autoZero"/>
        <c:auto val="1"/>
        <c:lblAlgn val="ctr"/>
        <c:lblOffset val="100"/>
        <c:noMultiLvlLbl val="0"/>
      </c:catAx>
      <c:valAx>
        <c:axId val="191501744"/>
        <c:scaling>
          <c:orientation val="minMax"/>
        </c:scaling>
        <c:delete val="0"/>
        <c:axPos val="r"/>
        <c:numFmt formatCode="#%;\ \-#%;\ 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48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200" dirty="0"/>
              <a:t>Fra og med 1. januar 2023 er elektriske sparkesykler (</a:t>
            </a:r>
            <a:r>
              <a:rPr lang="nb-NO" sz="1200" dirty="0" err="1"/>
              <a:t>elsparkesykler</a:t>
            </a:r>
            <a:r>
              <a:rPr lang="nb-NO" sz="1200" dirty="0"/>
              <a:t>) klassifisert som motorvogn. Det betyr at alle </a:t>
            </a:r>
            <a:r>
              <a:rPr lang="nb-NO" sz="1200" dirty="0" err="1"/>
              <a:t>elsparkesykler</a:t>
            </a:r>
            <a:r>
              <a:rPr lang="nb-NO" sz="1200" dirty="0"/>
              <a:t> må forsikres med en lovpålagt ansvarsforsikring. Kjenner du til at </a:t>
            </a:r>
            <a:r>
              <a:rPr lang="nb-NO" sz="1200" dirty="0" err="1"/>
              <a:t>elsparkesykler</a:t>
            </a:r>
            <a:r>
              <a:rPr lang="nb-NO" sz="1200" dirty="0"/>
              <a:t> nå må forsikres med ansvarsforsikring?</a:t>
            </a:r>
            <a:endParaRPr lang="en-US" sz="1200" dirty="0"/>
          </a:p>
        </c:rich>
      </c:tx>
      <c:layout>
        <c:manualLayout>
          <c:xMode val="edge"/>
          <c:yMode val="edge"/>
          <c:x val="8.2190934619364622E-2"/>
          <c:y val="3.5023709948526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jan.23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plosion val="6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4C-400E-96CC-BC15BDF3184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6E-4B2B-ADDC-ED7457A8BD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 ikke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</c:v>
                </c:pt>
                <c:pt idx="1">
                  <c:v>0.25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4-45C8-AA33-3EF80E2A33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jun.24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 ikke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</c:v>
                </c:pt>
                <c:pt idx="1">
                  <c:v>0.18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6-5E48-A66B-D79E3455A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12704303"/>
        <c:axId val="575366335"/>
      </c:barChart>
      <c:catAx>
        <c:axId val="6127043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5366335"/>
        <c:crosses val="autoZero"/>
        <c:auto val="1"/>
        <c:lblAlgn val="ctr"/>
        <c:lblOffset val="100"/>
        <c:noMultiLvlLbl val="0"/>
      </c:catAx>
      <c:valAx>
        <c:axId val="575366335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704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2F2B2B">
                    <a:lumMod val="65000"/>
                    <a:lumOff val="35000"/>
                  </a:srgbClr>
                </a:solidFill>
              </a:rPr>
              <a:t>Fra og med 1. januar 2023 er elektriske sparkesykler (</a:t>
            </a:r>
            <a:r>
              <a:rPr lang="nb-NO" sz="1100" b="0" i="0" u="none" strike="noStrike" kern="1200" spc="0" baseline="0" dirty="0" err="1">
                <a:solidFill>
                  <a:srgbClr val="2F2B2B">
                    <a:lumMod val="65000"/>
                    <a:lumOff val="35000"/>
                  </a:srgbClr>
                </a:solidFill>
              </a:rPr>
              <a:t>elsparkesykler</a:t>
            </a:r>
            <a:r>
              <a:rPr lang="nb-NO" sz="1100" b="0" i="0" u="none" strike="noStrike" kern="1200" spc="0" baseline="0" dirty="0">
                <a:solidFill>
                  <a:srgbClr val="2F2B2B">
                    <a:lumMod val="65000"/>
                    <a:lumOff val="35000"/>
                  </a:srgbClr>
                </a:solidFill>
              </a:rPr>
              <a:t>) klassifisert som motorvogn. Det betyr at alle </a:t>
            </a:r>
            <a:r>
              <a:rPr lang="nb-NO" sz="1100" b="0" i="0" u="none" strike="noStrike" kern="1200" spc="0" baseline="0" dirty="0" err="1">
                <a:solidFill>
                  <a:srgbClr val="2F2B2B">
                    <a:lumMod val="65000"/>
                    <a:lumOff val="35000"/>
                  </a:srgbClr>
                </a:solidFill>
              </a:rPr>
              <a:t>elsparkesykler</a:t>
            </a:r>
            <a:r>
              <a:rPr lang="nb-NO" sz="1100" b="0" i="0" u="none" strike="noStrike" kern="1200" spc="0" baseline="0" dirty="0">
                <a:solidFill>
                  <a:srgbClr val="2F2B2B">
                    <a:lumMod val="65000"/>
                    <a:lumOff val="35000"/>
                  </a:srgbClr>
                </a:solidFill>
              </a:rPr>
              <a:t> må forsikres med en lovpålagt ansvarsforsikring. Kjenner du til at </a:t>
            </a:r>
            <a:r>
              <a:rPr lang="nb-NO" sz="1100" b="0" i="0" u="none" strike="noStrike" kern="1200" spc="0" baseline="0" dirty="0" err="1">
                <a:solidFill>
                  <a:srgbClr val="2F2B2B">
                    <a:lumMod val="65000"/>
                    <a:lumOff val="35000"/>
                  </a:srgbClr>
                </a:solidFill>
              </a:rPr>
              <a:t>elsparkesykler</a:t>
            </a:r>
            <a:r>
              <a:rPr lang="nb-NO" sz="1100" b="0" i="0" u="none" strike="noStrike" kern="1200" spc="0" baseline="0" dirty="0">
                <a:solidFill>
                  <a:srgbClr val="2F2B2B">
                    <a:lumMod val="65000"/>
                    <a:lumOff val="35000"/>
                  </a:srgbClr>
                </a:solidFill>
              </a:rPr>
              <a:t> nå må forsikres med ansvarsforsikring?</a:t>
            </a:r>
            <a:endParaRPr lang="en-US" sz="1100" b="0" i="0" u="none" strike="noStrike" kern="1200" spc="0" baseline="0" dirty="0">
              <a:solidFill>
                <a:srgbClr val="2F2B2B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1.3285024154589372E-2"/>
          <c:y val="0.2086369775173369"/>
          <c:w val="0.97342995169082125"/>
          <c:h val="0.715482519050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jan.23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294-4900-B946-3DFF5C9D26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94-4900-B946-3DFF5C9D26C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294-4900-B946-3DFF5C9D26C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94-4900-B946-3DFF5C9D26C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294-4900-B946-3DFF5C9D26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Kvinne</c:v>
                </c:pt>
                <c:pt idx="1">
                  <c:v>Mann</c:v>
                </c:pt>
                <c:pt idx="2">
                  <c:v>   </c:v>
                </c:pt>
                <c:pt idx="3">
                  <c:v>18-29</c:v>
                </c:pt>
                <c:pt idx="4">
                  <c:v>30-39</c:v>
                </c:pt>
                <c:pt idx="5">
                  <c:v>40-49</c:v>
                </c:pt>
                <c:pt idx="6">
                  <c:v>50-59</c:v>
                </c:pt>
                <c:pt idx="7">
                  <c:v>60+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0.73</c:v>
                </c:pt>
                <c:pt idx="1">
                  <c:v>0.78</c:v>
                </c:pt>
                <c:pt idx="3">
                  <c:v>0.63</c:v>
                </c:pt>
                <c:pt idx="4">
                  <c:v>0.7</c:v>
                </c:pt>
                <c:pt idx="5">
                  <c:v>0.76</c:v>
                </c:pt>
                <c:pt idx="6">
                  <c:v>0.87</c:v>
                </c:pt>
                <c:pt idx="7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E-4728-B8FC-D05C88BA541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jun.24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Kvinne</c:v>
                </c:pt>
                <c:pt idx="1">
                  <c:v>Mann</c:v>
                </c:pt>
                <c:pt idx="2">
                  <c:v>   </c:v>
                </c:pt>
                <c:pt idx="3">
                  <c:v>18-29</c:v>
                </c:pt>
                <c:pt idx="4">
                  <c:v>30-39</c:v>
                </c:pt>
                <c:pt idx="5">
                  <c:v>40-49</c:v>
                </c:pt>
                <c:pt idx="6">
                  <c:v>50-59</c:v>
                </c:pt>
                <c:pt idx="7">
                  <c:v>60+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0.77</c:v>
                </c:pt>
                <c:pt idx="1">
                  <c:v>0.84</c:v>
                </c:pt>
                <c:pt idx="3">
                  <c:v>0.76</c:v>
                </c:pt>
                <c:pt idx="4">
                  <c:v>0.83</c:v>
                </c:pt>
                <c:pt idx="5">
                  <c:v>0.84</c:v>
                </c:pt>
                <c:pt idx="6">
                  <c:v>0.85</c:v>
                </c:pt>
                <c:pt idx="7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09C0-CE40-8EA5-63F765D61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100272"/>
        <c:axId val="34092368"/>
      </c:barChart>
      <c:catAx>
        <c:axId val="3410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092368"/>
        <c:crosses val="autoZero"/>
        <c:auto val="1"/>
        <c:lblAlgn val="ctr"/>
        <c:lblOffset val="100"/>
        <c:noMultiLvlLbl val="0"/>
      </c:catAx>
      <c:valAx>
        <c:axId val="340923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100272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M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6F458B7-5670-9609-D83F-B049F5EF2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3" b="99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DF02B56-695E-8ECA-E99C-F8B4B73824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73" y="330358"/>
            <a:ext cx="2312007" cy="6021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47BE0E-F60E-B553-7873-60B135AA5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73" y="2586633"/>
            <a:ext cx="11158827" cy="923330"/>
          </a:xfrm>
          <a:noFill/>
          <a:effectLst>
            <a:softEdge rad="12700"/>
          </a:effectLst>
        </p:spPr>
        <p:txBody>
          <a:bodyPr wrap="square" anchor="b">
            <a:spAutoFit/>
          </a:bodyPr>
          <a:lstStyle>
            <a:lvl1pPr algn="l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AFFC2B-ED64-BD5B-7E66-E8DA9B101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673" y="3602038"/>
            <a:ext cx="1115882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234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sky, person&#10;&#10;Description automatically generated">
            <a:extLst>
              <a:ext uri="{FF2B5EF4-FFF2-40B4-BE49-F238E27FC236}">
                <a16:creationId xmlns:a16="http://schemas.microsoft.com/office/drawing/2014/main" id="{DEFD2B12-C595-0DD7-4B7A-DD4A188F6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t="1578" r="13084" b="1037"/>
          <a:stretch/>
        </p:blipFill>
        <p:spPr>
          <a:xfrm>
            <a:off x="812800" y="716073"/>
            <a:ext cx="5433993" cy="54561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B01D13-6E74-412E-9405-6F0FC66B0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3501" y="1836274"/>
            <a:ext cx="4699391" cy="1142390"/>
          </a:xfrm>
        </p:spPr>
        <p:txBody>
          <a:bodyPr anchor="t" anchorCtr="0">
            <a:noAutofit/>
          </a:bodyPr>
          <a:lstStyle>
            <a:lvl1pPr algn="l">
              <a:defRPr sz="4000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A16D448-E6E4-4CA0-8F6B-38E4EE85B4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3501" y="3387189"/>
            <a:ext cx="4699391" cy="2754737"/>
          </a:xfrm>
        </p:spPr>
        <p:txBody>
          <a:bodyPr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ECBE198-E9EE-48B3-8AAA-55B033BB41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3501" y="1382668"/>
            <a:ext cx="4699391" cy="427803"/>
          </a:xfrm>
        </p:spPr>
        <p:txBody>
          <a:bodyPr anchor="t">
            <a:no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Tx/>
              <a:buNone/>
              <a:defRPr sz="1333"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345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kateboards down a street&#10;&#10;Description automatically generated with low confidence">
            <a:extLst>
              <a:ext uri="{FF2B5EF4-FFF2-40B4-BE49-F238E27FC236}">
                <a16:creationId xmlns:a16="http://schemas.microsoft.com/office/drawing/2014/main" id="{3AF808BD-DED9-8826-9156-328C40ABFC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11527"/>
          <a:stretch/>
        </p:blipFill>
        <p:spPr>
          <a:xfrm>
            <a:off x="812800" y="716073"/>
            <a:ext cx="5433992" cy="54258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B01D13-6E74-412E-9405-6F0FC66B0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3501" y="1836274"/>
            <a:ext cx="4699391" cy="1142390"/>
          </a:xfrm>
        </p:spPr>
        <p:txBody>
          <a:bodyPr anchor="t" anchorCtr="0">
            <a:noAutofit/>
          </a:bodyPr>
          <a:lstStyle>
            <a:lvl1pPr algn="l">
              <a:defRPr sz="4000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A16D448-E6E4-4CA0-8F6B-38E4EE85B4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3501" y="3387189"/>
            <a:ext cx="4699391" cy="2754737"/>
          </a:xfrm>
        </p:spPr>
        <p:txBody>
          <a:bodyPr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ECBE198-E9EE-48B3-8AAA-55B033BB41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3501" y="1382668"/>
            <a:ext cx="4699391" cy="427803"/>
          </a:xfrm>
        </p:spPr>
        <p:txBody>
          <a:bodyPr anchor="t">
            <a:no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Tx/>
              <a:buNone/>
              <a:defRPr sz="1333"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904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orange, boat&#10;&#10;Description automatically generated">
            <a:extLst>
              <a:ext uri="{FF2B5EF4-FFF2-40B4-BE49-F238E27FC236}">
                <a16:creationId xmlns:a16="http://schemas.microsoft.com/office/drawing/2014/main" id="{51D694A8-E6B9-65CE-1FA5-FE3055397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r="11589"/>
          <a:stretch/>
        </p:blipFill>
        <p:spPr>
          <a:xfrm>
            <a:off x="808788" y="720084"/>
            <a:ext cx="5433993" cy="54258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B01D13-6E74-412E-9405-6F0FC66B0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3501" y="1836274"/>
            <a:ext cx="4699391" cy="1142390"/>
          </a:xfrm>
        </p:spPr>
        <p:txBody>
          <a:bodyPr anchor="t" anchorCtr="0">
            <a:noAutofit/>
          </a:bodyPr>
          <a:lstStyle>
            <a:lvl1pPr algn="l">
              <a:defRPr sz="4000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A16D448-E6E4-4CA0-8F6B-38E4EE85B4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3501" y="3387189"/>
            <a:ext cx="4699391" cy="2754737"/>
          </a:xfrm>
        </p:spPr>
        <p:txBody>
          <a:bodyPr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ECBE198-E9EE-48B3-8AAA-55B033BB41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3501" y="1382668"/>
            <a:ext cx="4699391" cy="427803"/>
          </a:xfrm>
        </p:spPr>
        <p:txBody>
          <a:bodyPr anchor="t">
            <a:no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Tx/>
              <a:buNone/>
              <a:defRPr sz="1333"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7505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6CCA37A1-AA28-28D3-031D-3DBB5C567B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" y="716073"/>
            <a:ext cx="5433992" cy="542585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B01D13-6E74-412E-9405-6F0FC66B0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3501" y="1836274"/>
            <a:ext cx="4699391" cy="1142390"/>
          </a:xfrm>
        </p:spPr>
        <p:txBody>
          <a:bodyPr anchor="t" anchorCtr="0">
            <a:noAutofit/>
          </a:bodyPr>
          <a:lstStyle>
            <a:lvl1pPr algn="l">
              <a:defRPr sz="4000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A16D448-E6E4-4CA0-8F6B-38E4EE85B4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3501" y="3387189"/>
            <a:ext cx="4699391" cy="2754737"/>
          </a:xfrm>
        </p:spPr>
        <p:txBody>
          <a:bodyPr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ECBE198-E9EE-48B3-8AAA-55B033BB41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3501" y="1382668"/>
            <a:ext cx="4699391" cy="427803"/>
          </a:xfrm>
        </p:spPr>
        <p:txBody>
          <a:bodyPr anchor="t">
            <a:no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Tx/>
              <a:buNone/>
              <a:defRPr sz="1333"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9658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619CB63-02FA-DFAC-6F18-028EB1321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2280" y="1768113"/>
            <a:ext cx="8727440" cy="3475255"/>
          </a:xfrm>
        </p:spPr>
        <p:txBody>
          <a:bodyPr anchor="ctr">
            <a:noAutofit/>
          </a:bodyPr>
          <a:lstStyle>
            <a:lvl1pPr algn="ctr">
              <a:defRPr b="0" baseline="0">
                <a:solidFill>
                  <a:srgbClr val="2F2B2B"/>
                </a:solidFill>
              </a:defRPr>
            </a:lvl1pPr>
          </a:lstStyle>
          <a:p>
            <a:r>
              <a:rPr kumimoji="1" lang="nb-NO" altLang="ja-JP" noProof="0" dirty="0"/>
              <a:t>This is a </a:t>
            </a:r>
            <a:r>
              <a:rPr kumimoji="1" lang="nb-NO" altLang="ja-JP" noProof="0" dirty="0" err="1"/>
              <a:t>quote</a:t>
            </a:r>
            <a:r>
              <a:rPr kumimoji="1" lang="nb-NO" altLang="ja-JP" noProof="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ABF83D-16A3-4459-B448-CFC24297B887}"/>
              </a:ext>
            </a:extLst>
          </p:cNvPr>
          <p:cNvSpPr txBox="1"/>
          <p:nvPr userDrawn="1"/>
        </p:nvSpPr>
        <p:spPr>
          <a:xfrm>
            <a:off x="5719763" y="711250"/>
            <a:ext cx="752475" cy="214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b-NO" altLang="ja-JP" sz="13334" noProof="0" dirty="0">
                <a:solidFill>
                  <a:srgbClr val="2CC6D0"/>
                </a:solidFill>
              </a:rPr>
              <a:t>“</a:t>
            </a:r>
            <a:endParaRPr lang="nb-NO" sz="13334" dirty="0">
              <a:solidFill>
                <a:srgbClr val="2CC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96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619CB63-02FA-DFAC-6F18-028EB1321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2280" y="1768113"/>
            <a:ext cx="8727440" cy="3475255"/>
          </a:xfrm>
        </p:spPr>
        <p:txBody>
          <a:bodyPr anchor="ctr">
            <a:noAutofit/>
          </a:bodyPr>
          <a:lstStyle>
            <a:lvl1pPr algn="ctr">
              <a:defRPr b="0" baseline="0">
                <a:solidFill>
                  <a:srgbClr val="2F2B2B"/>
                </a:solidFill>
              </a:defRPr>
            </a:lvl1pPr>
          </a:lstStyle>
          <a:p>
            <a:r>
              <a:rPr kumimoji="1" lang="nb-NO" altLang="ja-JP" noProof="0" dirty="0"/>
              <a:t>This is a </a:t>
            </a:r>
            <a:r>
              <a:rPr kumimoji="1" lang="nb-NO" altLang="ja-JP" noProof="0" dirty="0" err="1"/>
              <a:t>quote</a:t>
            </a:r>
            <a:r>
              <a:rPr kumimoji="1" lang="nb-NO" altLang="ja-JP" noProof="0" dirty="0"/>
              <a:t>.</a:t>
            </a:r>
            <a:endParaRPr kumimoji="1" lang="ja-JP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1C2DC-BAEC-446C-8C4F-CF7CDBE16983}"/>
              </a:ext>
            </a:extLst>
          </p:cNvPr>
          <p:cNvSpPr txBox="1"/>
          <p:nvPr userDrawn="1"/>
        </p:nvSpPr>
        <p:spPr>
          <a:xfrm>
            <a:off x="5719763" y="711250"/>
            <a:ext cx="752475" cy="214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b-NO" altLang="ja-JP" sz="13334" noProof="0" dirty="0">
                <a:solidFill>
                  <a:srgbClr val="FEA528"/>
                </a:solidFill>
              </a:rPr>
              <a:t>“</a:t>
            </a:r>
            <a:endParaRPr lang="nb-NO" sz="13334" dirty="0">
              <a:solidFill>
                <a:srgbClr val="FEA5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1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619CB63-02FA-DFAC-6F18-028EB1321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2280" y="1768113"/>
            <a:ext cx="8727440" cy="3475255"/>
          </a:xfrm>
        </p:spPr>
        <p:txBody>
          <a:bodyPr anchor="ctr">
            <a:noAutofit/>
          </a:bodyPr>
          <a:lstStyle>
            <a:lvl1pPr algn="ctr">
              <a:defRPr b="0" baseline="0">
                <a:solidFill>
                  <a:srgbClr val="2F2B2B"/>
                </a:solidFill>
              </a:defRPr>
            </a:lvl1pPr>
          </a:lstStyle>
          <a:p>
            <a:r>
              <a:rPr kumimoji="1" lang="nb-NO" altLang="ja-JP" noProof="0" dirty="0"/>
              <a:t>This is a </a:t>
            </a:r>
            <a:r>
              <a:rPr kumimoji="1" lang="nb-NO" altLang="ja-JP" noProof="0" dirty="0" err="1"/>
              <a:t>quote</a:t>
            </a:r>
            <a:r>
              <a:rPr kumimoji="1" lang="nb-NO" altLang="ja-JP" noProof="0" dirty="0"/>
              <a:t>.</a:t>
            </a:r>
            <a:endParaRPr kumimoji="1" lang="ja-JP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6FAC5-2B97-4446-8CF8-C2712DA7107F}"/>
              </a:ext>
            </a:extLst>
          </p:cNvPr>
          <p:cNvSpPr txBox="1"/>
          <p:nvPr userDrawn="1"/>
        </p:nvSpPr>
        <p:spPr>
          <a:xfrm>
            <a:off x="5719763" y="711250"/>
            <a:ext cx="752475" cy="214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b-NO" altLang="ja-JP" sz="13334" noProof="0" dirty="0">
                <a:solidFill>
                  <a:srgbClr val="585FFF"/>
                </a:solidFill>
              </a:rPr>
              <a:t>“</a:t>
            </a:r>
            <a:endParaRPr lang="nb-NO" sz="13334" dirty="0">
              <a:solidFill>
                <a:srgbClr val="585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90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619CB63-02FA-DFAC-6F18-028EB1321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2280" y="1768113"/>
            <a:ext cx="8727440" cy="3475255"/>
          </a:xfrm>
        </p:spPr>
        <p:txBody>
          <a:bodyPr anchor="ctr">
            <a:noAutofit/>
          </a:bodyPr>
          <a:lstStyle>
            <a:lvl1pPr algn="ctr">
              <a:defRPr b="0" baseline="0">
                <a:solidFill>
                  <a:srgbClr val="2F2B2B"/>
                </a:solidFill>
              </a:defRPr>
            </a:lvl1pPr>
          </a:lstStyle>
          <a:p>
            <a:r>
              <a:rPr kumimoji="1" lang="nb-NO" altLang="ja-JP" noProof="0" dirty="0"/>
              <a:t>This is a </a:t>
            </a:r>
            <a:r>
              <a:rPr kumimoji="1" lang="nb-NO" altLang="ja-JP" noProof="0" dirty="0" err="1"/>
              <a:t>quote</a:t>
            </a:r>
            <a:r>
              <a:rPr kumimoji="1" lang="nb-NO" altLang="ja-JP" noProof="0" dirty="0"/>
              <a:t>.</a:t>
            </a:r>
            <a:endParaRPr kumimoji="1" lang="ja-JP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F75D3-07DB-4F5A-AEF4-B1B016912423}"/>
              </a:ext>
            </a:extLst>
          </p:cNvPr>
          <p:cNvSpPr txBox="1"/>
          <p:nvPr userDrawn="1"/>
        </p:nvSpPr>
        <p:spPr>
          <a:xfrm>
            <a:off x="5719763" y="711250"/>
            <a:ext cx="752475" cy="214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nb-NO" altLang="ja-JP" sz="13334" noProof="0" dirty="0">
                <a:solidFill>
                  <a:srgbClr val="00C17C"/>
                </a:solidFill>
              </a:rPr>
              <a:t>“</a:t>
            </a:r>
            <a:endParaRPr lang="nb-NO" sz="13334" dirty="0">
              <a:solidFill>
                <a:srgbClr val="00C1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AE4EA11-0444-C969-2737-B3A3C0D0B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2634" y="4226590"/>
            <a:ext cx="2379286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C9744A3-8D4A-2F98-1154-2D48579950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2634" y="4597233"/>
            <a:ext cx="2379286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0213049-4592-49F8-3041-426CC61A80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2634" y="5025036"/>
            <a:ext cx="2379286" cy="1047712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FE1B345-DB85-226F-A409-875B996B7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6281" y="4226590"/>
            <a:ext cx="2379286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C402CB-F10B-9133-3970-2980E2ED5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06281" y="4597233"/>
            <a:ext cx="2379286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BFBB65-3829-27A1-9C76-C12E087CA9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6281" y="5025036"/>
            <a:ext cx="2379286" cy="1047712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D9006F5-D5EA-4E55-FA6D-E509769D0E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0080" y="4226590"/>
            <a:ext cx="2379286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F20EE32-A3A7-9B58-54AF-D299F27F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0080" y="4597233"/>
            <a:ext cx="2379286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B7A5E4-A0CC-373F-CC65-A0BEA97572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0080" y="5025036"/>
            <a:ext cx="2379286" cy="1047712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57E186E1-BC62-2A9B-DEA2-F8479188E2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52576" y="1771626"/>
            <a:ext cx="2379133" cy="23371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Marcador de posición de imagen 15">
            <a:extLst>
              <a:ext uri="{FF2B5EF4-FFF2-40B4-BE49-F238E27FC236}">
                <a16:creationId xmlns:a16="http://schemas.microsoft.com/office/drawing/2014/main" id="{89A18A15-598B-BE86-FD51-FA0DB1D082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906434" y="1771626"/>
            <a:ext cx="2379133" cy="23371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Marcador de posición de imagen 15">
            <a:extLst>
              <a:ext uri="{FF2B5EF4-FFF2-40B4-BE49-F238E27FC236}">
                <a16:creationId xmlns:a16="http://schemas.microsoft.com/office/drawing/2014/main" id="{1F3B2D08-40E1-7028-9BC7-755E6FB9FA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60292" y="1771626"/>
            <a:ext cx="2379133" cy="23371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3325A-6D9F-2AD3-D5C8-C6C7EA12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0433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AE4EA11-0444-C969-2737-B3A3C0D0B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34" y="4226590"/>
            <a:ext cx="2379286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C9744A3-8D4A-2F98-1154-2D48579950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1634" y="4597233"/>
            <a:ext cx="2379286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0213049-4592-49F8-3041-426CC61A80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1634" y="5025036"/>
            <a:ext cx="2379286" cy="1047712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FE1B345-DB85-226F-A409-875B996B7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74381" y="4226590"/>
            <a:ext cx="2379286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C402CB-F10B-9133-3970-2980E2ED5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381" y="4597233"/>
            <a:ext cx="2379286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BFBB65-3829-27A1-9C76-C12E087CA9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4381" y="5025036"/>
            <a:ext cx="2379286" cy="1047712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D9006F5-D5EA-4E55-FA6D-E509769D0E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5530" y="4226590"/>
            <a:ext cx="2379286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F20EE32-A3A7-9B58-54AF-D299F27F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5530" y="4597233"/>
            <a:ext cx="2379286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B7A5E4-A0CC-373F-CC65-A0BEA97572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5530" y="5025036"/>
            <a:ext cx="2379286" cy="1047712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57E186E1-BC62-2A9B-DEA2-F8479188E2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71576" y="1771626"/>
            <a:ext cx="2379133" cy="23371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Marcador de posición de imagen 15">
            <a:extLst>
              <a:ext uri="{FF2B5EF4-FFF2-40B4-BE49-F238E27FC236}">
                <a16:creationId xmlns:a16="http://schemas.microsoft.com/office/drawing/2014/main" id="{89A18A15-598B-BE86-FD51-FA0DB1D082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74534" y="1771626"/>
            <a:ext cx="2379133" cy="23371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Marcador de posición de imagen 15">
            <a:extLst>
              <a:ext uri="{FF2B5EF4-FFF2-40B4-BE49-F238E27FC236}">
                <a16:creationId xmlns:a16="http://schemas.microsoft.com/office/drawing/2014/main" id="{1F3B2D08-40E1-7028-9BC7-755E6FB9FA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45742" y="1771626"/>
            <a:ext cx="2379133" cy="23371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3325A-6D9F-2AD3-D5C8-C6C7EA12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9C0449B-303D-0811-5AD9-99E91CA294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16467" y="4226590"/>
            <a:ext cx="2379286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85F57E-161B-BDA1-5AC8-2C9EA20ABB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16467" y="4597233"/>
            <a:ext cx="2379286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8367181-2ECA-2D2C-55EA-7389670F68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16467" y="5025036"/>
            <a:ext cx="2379286" cy="1047712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Marcador de posición de imagen 15">
            <a:extLst>
              <a:ext uri="{FF2B5EF4-FFF2-40B4-BE49-F238E27FC236}">
                <a16:creationId xmlns:a16="http://schemas.microsoft.com/office/drawing/2014/main" id="{87EE15EE-ECC1-CC6C-3F5C-9FAAFDE6E85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16679" y="1771626"/>
            <a:ext cx="2379133" cy="23371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6359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M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DF02B56-695E-8ECA-E99C-F8B4B73824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673" y="330404"/>
            <a:ext cx="2312007" cy="6020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47BE0E-F60E-B553-7873-60B135AA5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73" y="2586633"/>
            <a:ext cx="11158827" cy="923330"/>
          </a:xfrm>
          <a:noFill/>
          <a:effectLst>
            <a:softEdge rad="12700"/>
          </a:effectLst>
        </p:spPr>
        <p:txBody>
          <a:bodyPr wrap="square" anchor="b">
            <a:spAutoFit/>
          </a:bodyPr>
          <a:lstStyle>
            <a:lvl1pPr algn="l"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AFFC2B-ED64-BD5B-7E66-E8DA9B101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673" y="3602038"/>
            <a:ext cx="1115882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7393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AE4EA11-0444-C969-2737-B3A3C0D0B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134" y="4226590"/>
            <a:ext cx="2193008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C9744A3-8D4A-2F98-1154-2D48579950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134" y="4597233"/>
            <a:ext cx="2193008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0213049-4592-49F8-3041-426CC61A80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134" y="5025036"/>
            <a:ext cx="2193008" cy="1047712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FE1B345-DB85-226F-A409-875B996B7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8231" y="4226590"/>
            <a:ext cx="2193008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C402CB-F10B-9133-3970-2980E2ED5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28231" y="4597233"/>
            <a:ext cx="2193008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BFBB65-3829-27A1-9C76-C12E087CA9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28231" y="5025036"/>
            <a:ext cx="2193008" cy="1047712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D9006F5-D5EA-4E55-FA6D-E509769D0E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0780" y="4226590"/>
            <a:ext cx="2193008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F20EE32-A3A7-9B58-54AF-D299F27F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780" y="4597233"/>
            <a:ext cx="2193008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B7A5E4-A0CC-373F-CC65-A0BEA97572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780" y="5025036"/>
            <a:ext cx="2193008" cy="1047712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57E186E1-BC62-2A9B-DEA2-F8479188E2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3076" y="1771626"/>
            <a:ext cx="2192867" cy="23371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Marcador de posición de imagen 15">
            <a:extLst>
              <a:ext uri="{FF2B5EF4-FFF2-40B4-BE49-F238E27FC236}">
                <a16:creationId xmlns:a16="http://schemas.microsoft.com/office/drawing/2014/main" id="{89A18A15-598B-BE86-FD51-FA0DB1D082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728384" y="1771626"/>
            <a:ext cx="2192867" cy="23371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Marcador de posición de imagen 15">
            <a:extLst>
              <a:ext uri="{FF2B5EF4-FFF2-40B4-BE49-F238E27FC236}">
                <a16:creationId xmlns:a16="http://schemas.microsoft.com/office/drawing/2014/main" id="{1F3B2D08-40E1-7028-9BC7-755E6FB9FA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70992" y="1771626"/>
            <a:ext cx="2192867" cy="23371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3325A-6D9F-2AD3-D5C8-C6C7EA12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65125"/>
            <a:ext cx="11191803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9C0449B-303D-0811-5AD9-99E91CA294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25817" y="4226590"/>
            <a:ext cx="2193008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85F57E-161B-BDA1-5AC8-2C9EA20ABB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5817" y="4597233"/>
            <a:ext cx="2193008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8367181-2ECA-2D2C-55EA-7389670F68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5817" y="5025036"/>
            <a:ext cx="2193008" cy="1047712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Marcador de posición de imagen 15">
            <a:extLst>
              <a:ext uri="{FF2B5EF4-FFF2-40B4-BE49-F238E27FC236}">
                <a16:creationId xmlns:a16="http://schemas.microsoft.com/office/drawing/2014/main" id="{87EE15EE-ECC1-CC6C-3F5C-9FAAFDE6E85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26029" y="1771626"/>
            <a:ext cx="2192867" cy="23371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4F7CC83D-D8C7-F93F-26AA-0D0B40CDCD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71871" y="4226590"/>
            <a:ext cx="2193008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9585D68-9567-F5D0-37ED-4463B8DD57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71871" y="4597233"/>
            <a:ext cx="2193008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7719F3F-1900-112B-14D4-1CFE15F23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71871" y="5025036"/>
            <a:ext cx="2193008" cy="1047712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333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Marcador de posición de imagen 15">
            <a:extLst>
              <a:ext uri="{FF2B5EF4-FFF2-40B4-BE49-F238E27FC236}">
                <a16:creationId xmlns:a16="http://schemas.microsoft.com/office/drawing/2014/main" id="{CE80A905-97EA-BA9C-E6EB-4C6D494C262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472083" y="1771626"/>
            <a:ext cx="2192867" cy="233716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84837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57E186E1-BC62-2A9B-DEA2-F8479188E21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212197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17" name="Marcador de posición de imagen 15">
            <a:extLst>
              <a:ext uri="{FF2B5EF4-FFF2-40B4-BE49-F238E27FC236}">
                <a16:creationId xmlns:a16="http://schemas.microsoft.com/office/drawing/2014/main" id="{89A18A15-598B-BE86-FD51-FA0DB1D082A9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458389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18" name="Marcador de posición de imagen 15">
            <a:extLst>
              <a:ext uri="{FF2B5EF4-FFF2-40B4-BE49-F238E27FC236}">
                <a16:creationId xmlns:a16="http://schemas.microsoft.com/office/drawing/2014/main" id="{1F3B2D08-40E1-7028-9BC7-755E6FB9FA4A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704581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19" name="Marcador de posición de imagen 15">
            <a:extLst>
              <a:ext uri="{FF2B5EF4-FFF2-40B4-BE49-F238E27FC236}">
                <a16:creationId xmlns:a16="http://schemas.microsoft.com/office/drawing/2014/main" id="{DA5B393A-9101-351B-ED7C-6503B749C4C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3212197" y="3664840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20" name="Marcador de posición de imagen 15">
            <a:extLst>
              <a:ext uri="{FF2B5EF4-FFF2-40B4-BE49-F238E27FC236}">
                <a16:creationId xmlns:a16="http://schemas.microsoft.com/office/drawing/2014/main" id="{4A2F7517-F414-7610-8946-833678F2371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5458389" y="3664840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21" name="Marcador de posición de imagen 15">
            <a:extLst>
              <a:ext uri="{FF2B5EF4-FFF2-40B4-BE49-F238E27FC236}">
                <a16:creationId xmlns:a16="http://schemas.microsoft.com/office/drawing/2014/main" id="{6C397720-8399-218F-B049-F7FA63417EC2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7704581" y="3664840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710D6FC-EEAF-6D87-7879-60F4EC12ED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12197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CA31344D-6589-B08D-A51B-A65A8671BC4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12197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265AADD0-F41B-3558-F36D-9D62216885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58389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C5ACCA9-0C7F-A0A0-9AE9-6424A87EDD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58389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F334DF80-6C61-BB10-35C1-832803BA4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04581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23C58F8-9701-3839-2CD4-A03FD0A4C73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4581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7C1BA055-B654-4CEE-B972-85B963E2ADB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2197" y="530594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F132BEAE-78C0-4F5C-8ED9-BF0102D684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212197" y="562895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7C9E168D-36C6-4EF9-B390-1F1A7266E8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58389" y="530594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5EBA1A0-ACA8-43CD-B101-CE89233E9B2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58389" y="562895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EC576833-42F9-4DF0-A8A0-1F2F2AFA17B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704581" y="530594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5C05FC13-F701-4DDB-AE59-ED64B52D4C7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04581" y="562895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D9F07-5ED5-F975-FA87-CC22C694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7" y="238125"/>
            <a:ext cx="10548253" cy="695325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912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57E186E1-BC62-2A9B-DEA2-F8479188E21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29497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17" name="Marcador de posición de imagen 15">
            <a:extLst>
              <a:ext uri="{FF2B5EF4-FFF2-40B4-BE49-F238E27FC236}">
                <a16:creationId xmlns:a16="http://schemas.microsoft.com/office/drawing/2014/main" id="{89A18A15-598B-BE86-FD51-FA0DB1D082A9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175689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18" name="Marcador de posición de imagen 15">
            <a:extLst>
              <a:ext uri="{FF2B5EF4-FFF2-40B4-BE49-F238E27FC236}">
                <a16:creationId xmlns:a16="http://schemas.microsoft.com/office/drawing/2014/main" id="{1F3B2D08-40E1-7028-9BC7-755E6FB9FA4A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6421881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19" name="Marcador de posición de imagen 15">
            <a:extLst>
              <a:ext uri="{FF2B5EF4-FFF2-40B4-BE49-F238E27FC236}">
                <a16:creationId xmlns:a16="http://schemas.microsoft.com/office/drawing/2014/main" id="{DA5B393A-9101-351B-ED7C-6503B749C4C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3053447" y="3664840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20" name="Marcador de posición de imagen 15">
            <a:extLst>
              <a:ext uri="{FF2B5EF4-FFF2-40B4-BE49-F238E27FC236}">
                <a16:creationId xmlns:a16="http://schemas.microsoft.com/office/drawing/2014/main" id="{4A2F7517-F414-7610-8946-833678F2371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5299639" y="3664840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21" name="Marcador de posición de imagen 15">
            <a:extLst>
              <a:ext uri="{FF2B5EF4-FFF2-40B4-BE49-F238E27FC236}">
                <a16:creationId xmlns:a16="http://schemas.microsoft.com/office/drawing/2014/main" id="{6C397720-8399-218F-B049-F7FA63417EC2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7545831" y="3664840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710D6FC-EEAF-6D87-7879-60F4EC12ED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29497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CA31344D-6589-B08D-A51B-A65A8671BC4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29497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265AADD0-F41B-3558-F36D-9D62216885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75689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C5ACCA9-0C7F-A0A0-9AE9-6424A87EDD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75689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F334DF80-6C61-BB10-35C1-832803BA4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21881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23C58F8-9701-3839-2CD4-A03FD0A4C73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21881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7C1BA055-B654-4CEE-B972-85B963E2ADB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53447" y="530594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F132BEAE-78C0-4F5C-8ED9-BF0102D684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053447" y="562895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7C9E168D-36C6-4EF9-B390-1F1A7266E8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299639" y="530594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5EBA1A0-ACA8-43CD-B101-CE89233E9B2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99639" y="562895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EC576833-42F9-4DF0-A8A0-1F2F2AFA17B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545831" y="530594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5C05FC13-F701-4DDB-AE59-ED64B52D4C7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45831" y="562895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D9F07-5ED5-F975-FA87-CC22C694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7" y="238125"/>
            <a:ext cx="10548253" cy="695325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2" name="Marcador de posición de imagen 15">
            <a:extLst>
              <a:ext uri="{FF2B5EF4-FFF2-40B4-BE49-F238E27FC236}">
                <a16:creationId xmlns:a16="http://schemas.microsoft.com/office/drawing/2014/main" id="{B24C6C0E-B5F0-BEB4-865C-4DCC37273521}"/>
              </a:ext>
            </a:extLst>
          </p:cNvPr>
          <p:cNvSpPr>
            <a:spLocks noGrp="1" noChangeAspect="1"/>
          </p:cNvSpPr>
          <p:nvPr>
            <p:ph type="pic" sz="quarter" idx="53"/>
          </p:nvPr>
        </p:nvSpPr>
        <p:spPr>
          <a:xfrm>
            <a:off x="8642676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72C496E-E1BB-8900-2FF6-D3771E5FE98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42676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FBD8EE-3A8A-3BD2-587F-EAF0CAEC415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42676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287765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57E186E1-BC62-2A9B-DEA2-F8479188E21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29497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17" name="Marcador de posición de imagen 15">
            <a:extLst>
              <a:ext uri="{FF2B5EF4-FFF2-40B4-BE49-F238E27FC236}">
                <a16:creationId xmlns:a16="http://schemas.microsoft.com/office/drawing/2014/main" id="{89A18A15-598B-BE86-FD51-FA0DB1D082A9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175689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18" name="Marcador de posición de imagen 15">
            <a:extLst>
              <a:ext uri="{FF2B5EF4-FFF2-40B4-BE49-F238E27FC236}">
                <a16:creationId xmlns:a16="http://schemas.microsoft.com/office/drawing/2014/main" id="{1F3B2D08-40E1-7028-9BC7-755E6FB9FA4A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6421881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19" name="Marcador de posición de imagen 15">
            <a:extLst>
              <a:ext uri="{FF2B5EF4-FFF2-40B4-BE49-F238E27FC236}">
                <a16:creationId xmlns:a16="http://schemas.microsoft.com/office/drawing/2014/main" id="{DA5B393A-9101-351B-ED7C-6503B749C4C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929497" y="3664840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20" name="Marcador de posición de imagen 15">
            <a:extLst>
              <a:ext uri="{FF2B5EF4-FFF2-40B4-BE49-F238E27FC236}">
                <a16:creationId xmlns:a16="http://schemas.microsoft.com/office/drawing/2014/main" id="{4A2F7517-F414-7610-8946-833678F2371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175689" y="3664840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21" name="Marcador de posición de imagen 15">
            <a:extLst>
              <a:ext uri="{FF2B5EF4-FFF2-40B4-BE49-F238E27FC236}">
                <a16:creationId xmlns:a16="http://schemas.microsoft.com/office/drawing/2014/main" id="{6C397720-8399-218F-B049-F7FA63417EC2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421881" y="3664840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710D6FC-EEAF-6D87-7879-60F4EC12ED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29497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CA31344D-6589-B08D-A51B-A65A8671BC4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29497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265AADD0-F41B-3558-F36D-9D62216885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75689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C5ACCA9-0C7F-A0A0-9AE9-6424A87EDD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75689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F334DF80-6C61-BB10-35C1-832803BA4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21881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23C58F8-9701-3839-2CD4-A03FD0A4C73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21881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7C1BA055-B654-4CEE-B972-85B963E2ADB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29497" y="530594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F132BEAE-78C0-4F5C-8ED9-BF0102D684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29497" y="562895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7C9E168D-36C6-4EF9-B390-1F1A7266E8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175689" y="530594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5EBA1A0-ACA8-43CD-B101-CE89233E9B2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175689" y="562895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EC576833-42F9-4DF0-A8A0-1F2F2AFA17B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21881" y="530594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5C05FC13-F701-4DDB-AE59-ED64B52D4C7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21881" y="562895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D9F07-5ED5-F975-FA87-CC22C694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7" y="238125"/>
            <a:ext cx="10548253" cy="695325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2" name="Marcador de posición de imagen 15">
            <a:extLst>
              <a:ext uri="{FF2B5EF4-FFF2-40B4-BE49-F238E27FC236}">
                <a16:creationId xmlns:a16="http://schemas.microsoft.com/office/drawing/2014/main" id="{B24C6C0E-B5F0-BEB4-865C-4DCC37273521}"/>
              </a:ext>
            </a:extLst>
          </p:cNvPr>
          <p:cNvSpPr>
            <a:spLocks noGrp="1" noChangeAspect="1"/>
          </p:cNvSpPr>
          <p:nvPr>
            <p:ph type="pic" sz="quarter" idx="53"/>
          </p:nvPr>
        </p:nvSpPr>
        <p:spPr>
          <a:xfrm>
            <a:off x="8642676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4" name="Marcador de posición de imagen 15">
            <a:extLst>
              <a:ext uri="{FF2B5EF4-FFF2-40B4-BE49-F238E27FC236}">
                <a16:creationId xmlns:a16="http://schemas.microsoft.com/office/drawing/2014/main" id="{950BF420-4420-DEDF-4F14-665FAFD32372}"/>
              </a:ext>
            </a:extLst>
          </p:cNvPr>
          <p:cNvSpPr>
            <a:spLocks noGrp="1" noChangeAspect="1"/>
          </p:cNvSpPr>
          <p:nvPr>
            <p:ph type="pic" sz="quarter" idx="54"/>
          </p:nvPr>
        </p:nvSpPr>
        <p:spPr>
          <a:xfrm>
            <a:off x="8642676" y="3664840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72C496E-E1BB-8900-2FF6-D3771E5FE98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42676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FBD8EE-3A8A-3BD2-587F-EAF0CAEC415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42676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BE58737-F29A-7AE3-3F9D-E740BF81B6F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42676" y="530594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E47FFD8-A2CB-7CD9-C6A6-73B1531BBB3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642676" y="562895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1027478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57E186E1-BC62-2A9B-DEA2-F8479188E21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24597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17" name="Marcador de posición de imagen 15">
            <a:extLst>
              <a:ext uri="{FF2B5EF4-FFF2-40B4-BE49-F238E27FC236}">
                <a16:creationId xmlns:a16="http://schemas.microsoft.com/office/drawing/2014/main" id="{89A18A15-598B-BE86-FD51-FA0DB1D082A9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070789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18" name="Marcador de posición de imagen 15">
            <a:extLst>
              <a:ext uri="{FF2B5EF4-FFF2-40B4-BE49-F238E27FC236}">
                <a16:creationId xmlns:a16="http://schemas.microsoft.com/office/drawing/2014/main" id="{1F3B2D08-40E1-7028-9BC7-755E6FB9FA4A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316981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19" name="Marcador de posición de imagen 15">
            <a:extLst>
              <a:ext uri="{FF2B5EF4-FFF2-40B4-BE49-F238E27FC236}">
                <a16:creationId xmlns:a16="http://schemas.microsoft.com/office/drawing/2014/main" id="{DA5B393A-9101-351B-ED7C-6503B749C4C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4597" y="3664840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20" name="Marcador de posición de imagen 15">
            <a:extLst>
              <a:ext uri="{FF2B5EF4-FFF2-40B4-BE49-F238E27FC236}">
                <a16:creationId xmlns:a16="http://schemas.microsoft.com/office/drawing/2014/main" id="{4A2F7517-F414-7610-8946-833678F2371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70789" y="3664840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21" name="Marcador de posición de imagen 15">
            <a:extLst>
              <a:ext uri="{FF2B5EF4-FFF2-40B4-BE49-F238E27FC236}">
                <a16:creationId xmlns:a16="http://schemas.microsoft.com/office/drawing/2014/main" id="{6C397720-8399-218F-B049-F7FA63417EC2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5316981" y="3664840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710D6FC-EEAF-6D87-7879-60F4EC12ED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4597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CA31344D-6589-B08D-A51B-A65A8671BC4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4597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265AADD0-F41B-3558-F36D-9D62216885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70789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C5ACCA9-0C7F-A0A0-9AE9-6424A87EDD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70789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F334DF80-6C61-BB10-35C1-832803BA4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316981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23C58F8-9701-3839-2CD4-A03FD0A4C73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16981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7C1BA055-B654-4CEE-B972-85B963E2ADB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24597" y="530594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F132BEAE-78C0-4F5C-8ED9-BF0102D684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24597" y="562895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7C9E168D-36C6-4EF9-B390-1F1A7266E8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070789" y="530594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5EBA1A0-ACA8-43CD-B101-CE89233E9B2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70789" y="562895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EC576833-42F9-4DF0-A8A0-1F2F2AFA17B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316981" y="530594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5C05FC13-F701-4DDB-AE59-ED64B52D4C7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316981" y="562895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D9F07-5ED5-F975-FA87-CC22C694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7" y="238125"/>
            <a:ext cx="10548253" cy="695325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2" name="Marcador de posición de imagen 15">
            <a:extLst>
              <a:ext uri="{FF2B5EF4-FFF2-40B4-BE49-F238E27FC236}">
                <a16:creationId xmlns:a16="http://schemas.microsoft.com/office/drawing/2014/main" id="{B24C6C0E-B5F0-BEB4-865C-4DCC37273521}"/>
              </a:ext>
            </a:extLst>
          </p:cNvPr>
          <p:cNvSpPr>
            <a:spLocks noGrp="1" noChangeAspect="1"/>
          </p:cNvSpPr>
          <p:nvPr>
            <p:ph type="pic" sz="quarter" idx="53"/>
          </p:nvPr>
        </p:nvSpPr>
        <p:spPr>
          <a:xfrm>
            <a:off x="7537776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4" name="Marcador de posición de imagen 15">
            <a:extLst>
              <a:ext uri="{FF2B5EF4-FFF2-40B4-BE49-F238E27FC236}">
                <a16:creationId xmlns:a16="http://schemas.microsoft.com/office/drawing/2014/main" id="{950BF420-4420-DEDF-4F14-665FAFD32372}"/>
              </a:ext>
            </a:extLst>
          </p:cNvPr>
          <p:cNvSpPr>
            <a:spLocks noGrp="1" noChangeAspect="1"/>
          </p:cNvSpPr>
          <p:nvPr>
            <p:ph type="pic" sz="quarter" idx="54"/>
          </p:nvPr>
        </p:nvSpPr>
        <p:spPr>
          <a:xfrm>
            <a:off x="7537776" y="3664840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72C496E-E1BB-8900-2FF6-D3771E5FE98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537776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FBD8EE-3A8A-3BD2-587F-EAF0CAEC415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537776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BE58737-F29A-7AE3-3F9D-E740BF81B6F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37776" y="530594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E47FFD8-A2CB-7CD9-C6A6-73B1531BBB3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537776" y="562895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9" name="Marcador de posición de imagen 15">
            <a:extLst>
              <a:ext uri="{FF2B5EF4-FFF2-40B4-BE49-F238E27FC236}">
                <a16:creationId xmlns:a16="http://schemas.microsoft.com/office/drawing/2014/main" id="{300DBCD8-A0E7-BAC2-326C-36A7BCC08113}"/>
              </a:ext>
            </a:extLst>
          </p:cNvPr>
          <p:cNvSpPr>
            <a:spLocks noGrp="1" noChangeAspect="1"/>
          </p:cNvSpPr>
          <p:nvPr>
            <p:ph type="pic" sz="quarter" idx="59"/>
          </p:nvPr>
        </p:nvSpPr>
        <p:spPr>
          <a:xfrm>
            <a:off x="9757663" y="1156839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10" name="Marcador de posición de imagen 15">
            <a:extLst>
              <a:ext uri="{FF2B5EF4-FFF2-40B4-BE49-F238E27FC236}">
                <a16:creationId xmlns:a16="http://schemas.microsoft.com/office/drawing/2014/main" id="{5E6BE9F3-7DAC-D6F3-7394-377DCECB507E}"/>
              </a:ext>
            </a:extLst>
          </p:cNvPr>
          <p:cNvSpPr>
            <a:spLocks noGrp="1" noChangeAspect="1"/>
          </p:cNvSpPr>
          <p:nvPr>
            <p:ph type="pic" sz="quarter" idx="60"/>
          </p:nvPr>
        </p:nvSpPr>
        <p:spPr>
          <a:xfrm>
            <a:off x="9757663" y="3664840"/>
            <a:ext cx="1596137" cy="159638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lang="en-US" noProof="0"/>
              <a:t>Click icon to add picture</a:t>
            </a:r>
            <a:endParaRPr lang="nb-NO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FB9111B-D85F-77AD-7C59-4CA1744C67F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757663" y="2795614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608AEC4-90DB-119C-7213-4C7F2813EC9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757663" y="3118623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27C445A-2F5B-1002-F408-97CFE713A81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757663" y="530594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b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229CD41-D22C-C344-DB56-A5636E244E1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757663" y="5628958"/>
            <a:ext cx="1700645" cy="427803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Tx/>
              <a:buNone/>
              <a:defRPr sz="1200" i="1">
                <a:solidFill>
                  <a:srgbClr val="2F2B2B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nb-NO" altLang="ja-JP" noProof="0" dirty="0" err="1"/>
              <a:t>Text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goes</a:t>
            </a:r>
            <a:r>
              <a:rPr kumimoji="1" lang="nb-NO" altLang="ja-JP" noProof="0" dirty="0"/>
              <a:t> </a:t>
            </a:r>
            <a:r>
              <a:rPr kumimoji="1" lang="nb-NO" altLang="ja-JP" noProof="0" dirty="0" err="1"/>
              <a:t>here</a:t>
            </a:r>
            <a:endParaRPr kumimoji="1" lang="nb-NO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3096729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F61F-E920-663D-BBC9-2F4FF699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A8862-086C-4470-23CC-60BC04985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4423496-17F7-B523-7464-DE0CC1938A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4992689"/>
            <a:ext cx="3349625" cy="26312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5689D7B-8C35-7412-7533-A02542684F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061" y="5332918"/>
            <a:ext cx="3349625" cy="81344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BAF6250-5355-824F-62E4-8BA293A108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1257" y="4992689"/>
            <a:ext cx="3349625" cy="26312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7230F13-9406-F19D-6909-52DABB3005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21118" y="5332918"/>
            <a:ext cx="3349625" cy="81344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CC6801F-1850-929C-463A-C308A589F0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04175" y="4992689"/>
            <a:ext cx="3349625" cy="26312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A354B92-1EE4-CB93-3EF8-F8DE6A7E6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4036" y="5332918"/>
            <a:ext cx="3349625" cy="81344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CA2A0F-F6DC-47C1-0450-B00191BA8A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38200" y="1814513"/>
            <a:ext cx="3349625" cy="3100387"/>
          </a:xfr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9C0C28C-CC16-ECF7-4ABE-5CC83BB770C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21118" y="1814513"/>
            <a:ext cx="3349625" cy="3100387"/>
          </a:xfr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EFD8ADD-0DB6-2F35-2AA1-4561F3BDF21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04036" y="1814512"/>
            <a:ext cx="3349625" cy="3100387"/>
          </a:xfr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893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F61F-E920-663D-BBC9-2F4FF699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76923" cy="1325563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A8862-086C-4470-23CC-60BC04985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4423496-17F7-B523-7464-DE0CC1938A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061" y="1791495"/>
            <a:ext cx="3877062" cy="6972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5689D7B-8C35-7412-7533-A02542684F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061" y="2589565"/>
            <a:ext cx="3877062" cy="355679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CA2A0F-F6DC-47C1-0450-B00191BA8A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10539" y="365125"/>
            <a:ext cx="6543261" cy="57812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7933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F61F-E920-663D-BBC9-2F4FF699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444" y="232659"/>
            <a:ext cx="3876923" cy="1325563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A8862-086C-4470-23CC-60BC04985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4423496-17F7-B523-7464-DE0CC1938A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93305" y="1659029"/>
            <a:ext cx="3877062" cy="6972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5689D7B-8C35-7412-7533-A02542684F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93305" y="2457099"/>
            <a:ext cx="3877062" cy="355679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CA2A0F-F6DC-47C1-0450-B00191BA8A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38200" y="232659"/>
            <a:ext cx="6543261" cy="57812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749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F61F-E920-663D-BBC9-2F4FF699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A8862-086C-4470-23CC-60BC04985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4423496-17F7-B523-7464-DE0CC1938A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4992689"/>
            <a:ext cx="3349625" cy="26312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5689D7B-8C35-7412-7533-A02542684F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061" y="5332918"/>
            <a:ext cx="3349625" cy="81344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BAF6250-5355-824F-62E4-8BA293A108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1257" y="4992689"/>
            <a:ext cx="3349625" cy="26312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7230F13-9406-F19D-6909-52DABB3005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21118" y="5332918"/>
            <a:ext cx="3349625" cy="81344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CC6801F-1850-929C-463A-C308A589F0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04175" y="4992689"/>
            <a:ext cx="3349625" cy="26312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A354B92-1EE4-CB93-3EF8-F8DE6A7E6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4036" y="5332918"/>
            <a:ext cx="3349625" cy="81344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3F06D8-E834-B86F-587D-A1DFCF85621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38062" y="1814513"/>
            <a:ext cx="3349764" cy="3100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5DC8AA4-F48B-D320-9126-641CC65032A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420979" y="1810736"/>
            <a:ext cx="3349764" cy="3100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02B2B152-5008-9E2D-C483-2DAC4516D49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003966" y="1810736"/>
            <a:ext cx="3349764" cy="3100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4672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F61F-E920-663D-BBC9-2F4FF699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76923" cy="1325563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A8862-086C-4470-23CC-60BC04985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4423496-17F7-B523-7464-DE0CC1938A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061" y="1791495"/>
            <a:ext cx="3877062" cy="6972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5689D7B-8C35-7412-7533-A02542684F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061" y="2589565"/>
            <a:ext cx="3877062" cy="355679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3DE72D6-8B88-228B-615B-6A2F130A630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834620" y="365124"/>
            <a:ext cx="6519180" cy="5781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057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CA4E-4689-DC6D-202F-7D300593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2EA89-E639-80D7-AF97-04C4D923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843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C6C63-DA79-73F2-2085-7CF65750EB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5B93DB-4833-A481-7415-35B18B07A6C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71904" y="1807960"/>
            <a:ext cx="338189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366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F61F-E920-663D-BBC9-2F4FF699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444" y="232659"/>
            <a:ext cx="3876923" cy="1325563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A8862-086C-4470-23CC-60BC04985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4423496-17F7-B523-7464-DE0CC1938A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93305" y="1659029"/>
            <a:ext cx="3877062" cy="6972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5689D7B-8C35-7412-7533-A02542684F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93305" y="2457099"/>
            <a:ext cx="3877062" cy="355679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01A07350-0007-8528-A638-E1537020288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21633" y="232659"/>
            <a:ext cx="6519180" cy="5781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795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text only 3">
    <p:bg>
      <p:bgPr>
        <a:solidFill>
          <a:srgbClr val="2F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0E942A5-71F3-479F-3224-1E40C070A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757" y="729939"/>
            <a:ext cx="3856487" cy="572268"/>
          </a:xfrm>
          <a:prstGeom prst="rect">
            <a:avLst/>
          </a:prstGeom>
        </p:spPr>
      </p:pic>
      <p:pic>
        <p:nvPicPr>
          <p:cNvPr id="14" name="Imagen 9">
            <a:extLst>
              <a:ext uri="{FF2B5EF4-FFF2-40B4-BE49-F238E27FC236}">
                <a16:creationId xmlns:a16="http://schemas.microsoft.com/office/drawing/2014/main" id="{089EF822-8CB4-437A-BB00-6DCB3F455B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595" y="2297597"/>
            <a:ext cx="2458485" cy="3432574"/>
          </a:xfrm>
          <a:prstGeom prst="rect">
            <a:avLst/>
          </a:prstGeom>
        </p:spPr>
      </p:pic>
      <p:pic>
        <p:nvPicPr>
          <p:cNvPr id="17" name="Imagen 11">
            <a:extLst>
              <a:ext uri="{FF2B5EF4-FFF2-40B4-BE49-F238E27FC236}">
                <a16:creationId xmlns:a16="http://schemas.microsoft.com/office/drawing/2014/main" id="{6DB431E9-1A8E-4B6F-9EA5-65AEF04ACE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719" y="2298521"/>
            <a:ext cx="2457823" cy="3431650"/>
          </a:xfrm>
          <a:prstGeom prst="rect">
            <a:avLst/>
          </a:prstGeom>
        </p:spPr>
      </p:pic>
      <p:pic>
        <p:nvPicPr>
          <p:cNvPr id="18" name="Imagen 13">
            <a:extLst>
              <a:ext uri="{FF2B5EF4-FFF2-40B4-BE49-F238E27FC236}">
                <a16:creationId xmlns:a16="http://schemas.microsoft.com/office/drawing/2014/main" id="{1708F2A4-B56D-4703-BEE4-D0FB31BCE4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844" y="2298521"/>
            <a:ext cx="2457823" cy="3431650"/>
          </a:xfrm>
          <a:prstGeom prst="rect">
            <a:avLst/>
          </a:prstGeom>
        </p:spPr>
      </p:pic>
      <p:pic>
        <p:nvPicPr>
          <p:cNvPr id="19" name="Imagen 15">
            <a:extLst>
              <a:ext uri="{FF2B5EF4-FFF2-40B4-BE49-F238E27FC236}">
                <a16:creationId xmlns:a16="http://schemas.microsoft.com/office/drawing/2014/main" id="{6369D577-C6FA-420C-99DD-33288E2FC5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06" y="2297597"/>
            <a:ext cx="2458485" cy="34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72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text only 3">
    <p:bg>
      <p:bgPr>
        <a:solidFill>
          <a:srgbClr val="2F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8">
            <a:extLst>
              <a:ext uri="{FF2B5EF4-FFF2-40B4-BE49-F238E27FC236}">
                <a16:creationId xmlns:a16="http://schemas.microsoft.com/office/drawing/2014/main" id="{90CF48DB-4E36-412A-AA69-55FE9C5CF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757" y="729939"/>
            <a:ext cx="3856487" cy="572268"/>
          </a:xfrm>
          <a:prstGeom prst="rect">
            <a:avLst/>
          </a:prstGeom>
        </p:spPr>
      </p:pic>
      <p:pic>
        <p:nvPicPr>
          <p:cNvPr id="17" name="Imagen 6">
            <a:extLst>
              <a:ext uri="{FF2B5EF4-FFF2-40B4-BE49-F238E27FC236}">
                <a16:creationId xmlns:a16="http://schemas.microsoft.com/office/drawing/2014/main" id="{7BBADB9D-AEA7-463E-B473-A39325F47B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875" y="2074705"/>
            <a:ext cx="1759555" cy="458288"/>
          </a:xfrm>
          <a:prstGeom prst="rect">
            <a:avLst/>
          </a:prstGeom>
        </p:spPr>
      </p:pic>
      <p:pic>
        <p:nvPicPr>
          <p:cNvPr id="18" name="Imagen 10">
            <a:extLst>
              <a:ext uri="{FF2B5EF4-FFF2-40B4-BE49-F238E27FC236}">
                <a16:creationId xmlns:a16="http://schemas.microsoft.com/office/drawing/2014/main" id="{BD7D4324-B40F-4467-8D90-DCE0CA4102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876" y="3101325"/>
            <a:ext cx="2994451" cy="458288"/>
          </a:xfrm>
          <a:prstGeom prst="rect">
            <a:avLst/>
          </a:prstGeom>
        </p:spPr>
      </p:pic>
      <p:pic>
        <p:nvPicPr>
          <p:cNvPr id="19" name="Imagen 12">
            <a:extLst>
              <a:ext uri="{FF2B5EF4-FFF2-40B4-BE49-F238E27FC236}">
                <a16:creationId xmlns:a16="http://schemas.microsoft.com/office/drawing/2014/main" id="{33728D61-0612-46D9-8EBE-C32B539F0D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876" y="5141087"/>
            <a:ext cx="2021605" cy="435289"/>
          </a:xfrm>
          <a:prstGeom prst="rect">
            <a:avLst/>
          </a:prstGeom>
        </p:spPr>
      </p:pic>
      <p:pic>
        <p:nvPicPr>
          <p:cNvPr id="20" name="Imagen 14">
            <a:extLst>
              <a:ext uri="{FF2B5EF4-FFF2-40B4-BE49-F238E27FC236}">
                <a16:creationId xmlns:a16="http://schemas.microsoft.com/office/drawing/2014/main" id="{CF60BEA2-B7B5-47EE-8794-F4DEAC9883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876" y="4127945"/>
            <a:ext cx="2452889" cy="575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16F18-5F8A-44E8-89FD-9B4FFE48256B}"/>
              </a:ext>
            </a:extLst>
          </p:cNvPr>
          <p:cNvSpPr txBox="1"/>
          <p:nvPr userDrawn="1"/>
        </p:nvSpPr>
        <p:spPr>
          <a:xfrm>
            <a:off x="6647415" y="2104045"/>
            <a:ext cx="4620660" cy="662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Mediebyrået </a:t>
            </a:r>
            <a:r>
              <a:rPr kumimoji="1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Mood</a:t>
            </a:r>
            <a:r>
              <a:rPr kumimoji="1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</a:t>
            </a:r>
            <a:r>
              <a:rPr kumimoji="1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oppdager nye muligheter hver dag. Her skal vi vise deg.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FE44BF-B3FC-4ACB-A34E-5D52217839A9}"/>
              </a:ext>
            </a:extLst>
          </p:cNvPr>
          <p:cNvSpPr txBox="1"/>
          <p:nvPr userDrawn="1"/>
        </p:nvSpPr>
        <p:spPr>
          <a:xfrm>
            <a:off x="6647415" y="3101325"/>
            <a:ext cx="4790527" cy="649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Moodgruppens</a:t>
            </a:r>
            <a:r>
              <a:rPr kumimoji="1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leverandør av fulltreffere på nett. Vi skiller oss ut med konkret, nevenyttig digital rådgiving.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C3358-E906-443B-B41C-A1043B96C050}"/>
              </a:ext>
            </a:extLst>
          </p:cNvPr>
          <p:cNvSpPr txBox="1"/>
          <p:nvPr userDrawn="1"/>
        </p:nvSpPr>
        <p:spPr>
          <a:xfrm>
            <a:off x="6647415" y="4124438"/>
            <a:ext cx="5056191" cy="662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Moodify</a:t>
            </a:r>
            <a:r>
              <a:rPr kumimoji="1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 </a:t>
            </a:r>
            <a:r>
              <a:rPr kumimoji="1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Moodgruppens</a:t>
            </a:r>
            <a:r>
              <a:rPr kumimoji="1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konverteringsspesialist. Vi konverterer trafikk til resultater.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36BCE-5E95-408C-9203-66E9265CF04C}"/>
              </a:ext>
            </a:extLst>
          </p:cNvPr>
          <p:cNvSpPr txBox="1"/>
          <p:nvPr userDrawn="1"/>
        </p:nvSpPr>
        <p:spPr>
          <a:xfrm>
            <a:off x="6647415" y="5141087"/>
            <a:ext cx="4543425" cy="662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Smood</a:t>
            </a:r>
            <a:r>
              <a:rPr kumimoji="1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 et selskap i </a:t>
            </a:r>
            <a:r>
              <a:rPr kumimoji="1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Moodgruppen</a:t>
            </a:r>
            <a:r>
              <a:rPr kumimoji="1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som sprer sprelsk innhold.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732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M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>
            <a:extLst>
              <a:ext uri="{FF2B5EF4-FFF2-40B4-BE49-F238E27FC236}">
                <a16:creationId xmlns:a16="http://schemas.microsoft.com/office/drawing/2014/main" id="{7CD0017D-81CC-89DA-6E58-2DCBDE6892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3" b="99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DF02B56-695E-8ECA-E99C-F8B4B73824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0123" y="2216467"/>
            <a:ext cx="7920327" cy="206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2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CA4E-4689-DC6D-202F-7D300593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2EA89-E639-80D7-AF97-04C4D923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C6C63-DA79-73F2-2085-7CF65750EB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7951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CA4E-4689-DC6D-202F-7D300593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365125"/>
            <a:ext cx="703326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2EA89-E639-80D7-AF97-04C4D923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" y="1825625"/>
            <a:ext cx="703326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0FA65E-24F6-296A-BE6C-6716B03E81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80021" y="0"/>
            <a:ext cx="4411980" cy="6858000"/>
          </a:xfrm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5A77BB-18DF-5CEA-5738-CC1CA6CF19E1}"/>
              </a:ext>
            </a:extLst>
          </p:cNvPr>
          <p:cNvCxnSpPr/>
          <p:nvPr userDrawn="1"/>
        </p:nvCxnSpPr>
        <p:spPr>
          <a:xfrm>
            <a:off x="434340" y="6233160"/>
            <a:ext cx="705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9A0AEBA-46F8-070F-48EB-26E09112C6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4340" y="6310312"/>
            <a:ext cx="1795513" cy="365125"/>
          </a:xfrm>
        </p:spPr>
        <p:txBody>
          <a:bodyPr/>
          <a:lstStyle/>
          <a:p>
            <a:endParaRPr lang="nb-NO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F3B1A4-28D0-DF63-1EC9-DB135DD4E168}"/>
              </a:ext>
            </a:extLst>
          </p:cNvPr>
          <p:cNvGrpSpPr/>
          <p:nvPr userDrawn="1"/>
        </p:nvGrpSpPr>
        <p:grpSpPr>
          <a:xfrm>
            <a:off x="2330128" y="6394995"/>
            <a:ext cx="3241683" cy="195757"/>
            <a:chOff x="4480389" y="6441842"/>
            <a:chExt cx="3241683" cy="195757"/>
          </a:xfrm>
        </p:grpSpPr>
        <p:pic>
          <p:nvPicPr>
            <p:cNvPr id="14" name="Picture 13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52A482A7-94E1-6CEC-3FF9-056A4B83B5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0850" y="6445853"/>
              <a:ext cx="691222" cy="148810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F252C9A8-0C45-5DE3-2408-21B577DDA4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0389" y="6445340"/>
              <a:ext cx="571430" cy="1488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225AB6-3F23-0536-4866-BD683A272B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053" y="6441842"/>
              <a:ext cx="833928" cy="195757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AF0FF8FD-08A6-29B0-DBC6-59B816929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0699" y="6444972"/>
              <a:ext cx="972474" cy="148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7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20CC-245E-E5B0-5CA2-734BD563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F50B0-ADCC-06A9-33ED-9350608AA1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CD77D7-CEAE-ED38-2707-DCA499730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922"/>
            <a:ext cx="3489960" cy="39852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6CAA22-F801-0435-8A1A-A537C7A9CE5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51021" y="2026920"/>
            <a:ext cx="3489960" cy="39852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E0F7F5-8D42-01C6-9695-C6A941C37B1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871462" y="2026920"/>
            <a:ext cx="3489960" cy="39852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67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20CC-245E-E5B0-5CA2-734BD563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F50B0-ADCC-06A9-33ED-9350608AA1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CD77D7-CEAE-ED38-2707-DCA499730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042"/>
            <a:ext cx="5257800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E0F7F5-8D42-01C6-9695-C6A941C37B1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10300" y="1844040"/>
            <a:ext cx="5151122" cy="4191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57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0F8FE-F95A-83C0-8E1F-BB93001EA9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AD73CC-3BDB-D079-E3FB-D81DBBC0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35"/>
            <a:ext cx="10538460" cy="5975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859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newspaper in a car&#10;&#10;Description automatically generated with medium confidence">
            <a:extLst>
              <a:ext uri="{FF2B5EF4-FFF2-40B4-BE49-F238E27FC236}">
                <a16:creationId xmlns:a16="http://schemas.microsoft.com/office/drawing/2014/main" id="{29C4C8D7-A31B-F54E-BC60-B25A27F31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9"/>
          <a:stretch/>
        </p:blipFill>
        <p:spPr>
          <a:xfrm>
            <a:off x="812801" y="716073"/>
            <a:ext cx="5433992" cy="54302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B01D13-6E74-412E-9405-6F0FC66B0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3501" y="1836274"/>
            <a:ext cx="4699391" cy="1142390"/>
          </a:xfrm>
        </p:spPr>
        <p:txBody>
          <a:bodyPr anchor="t" anchorCtr="0">
            <a:noAutofit/>
          </a:bodyPr>
          <a:lstStyle>
            <a:lvl1pPr algn="l">
              <a:defRPr sz="4000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A16D448-E6E4-4CA0-8F6B-38E4EE85B4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3501" y="3387189"/>
            <a:ext cx="4699391" cy="2754737"/>
          </a:xfrm>
        </p:spPr>
        <p:txBody>
          <a:bodyPr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ECBE198-E9EE-48B3-8AAA-55B033BB41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3501" y="1382668"/>
            <a:ext cx="4699391" cy="427803"/>
          </a:xfrm>
        </p:spPr>
        <p:txBody>
          <a:bodyPr anchor="t">
            <a:no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Tx/>
              <a:buNone/>
              <a:defRPr sz="1333"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269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FA75C-DFDC-0E2E-73F6-EDE3CD27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4E18C-1926-3D7A-CDDD-0E00D0C31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5ADAA-38DB-2EEE-1391-15959BF6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11900"/>
            <a:ext cx="2994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71DE9F-40B4-B1BF-6D5A-4CAE1FE90122}"/>
              </a:ext>
            </a:extLst>
          </p:cNvPr>
          <p:cNvCxnSpPr/>
          <p:nvPr userDrawn="1"/>
        </p:nvCxnSpPr>
        <p:spPr>
          <a:xfrm>
            <a:off x="822960" y="6233160"/>
            <a:ext cx="10561320" cy="15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DE5A2C7-7A30-ACFA-9D2C-4373FBC83855}"/>
              </a:ext>
            </a:extLst>
          </p:cNvPr>
          <p:cNvGrpSpPr/>
          <p:nvPr userDrawn="1"/>
        </p:nvGrpSpPr>
        <p:grpSpPr>
          <a:xfrm>
            <a:off x="4480389" y="6441842"/>
            <a:ext cx="3241683" cy="195757"/>
            <a:chOff x="4480389" y="6441842"/>
            <a:chExt cx="3241683" cy="195757"/>
          </a:xfrm>
        </p:grpSpPr>
        <p:pic>
          <p:nvPicPr>
            <p:cNvPr id="6" name="Picture 5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77AC5336-F4C3-C5BE-3C0A-7EDE548FAF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0850" y="6445853"/>
              <a:ext cx="691222" cy="148810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A7B59673-A583-A6D4-3DC0-73F9D3FFBE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0389" y="6445340"/>
              <a:ext cx="571430" cy="1488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6067C9-8E30-037D-6ABB-36DC1FB1A3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053" y="6441842"/>
              <a:ext cx="833928" cy="195757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081F4B8B-9BB9-08B1-9566-608F979115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0699" y="6444972"/>
              <a:ext cx="972474" cy="148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829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50" r:id="rId3"/>
    <p:sldLayoutId id="2147483750" r:id="rId4"/>
    <p:sldLayoutId id="2147483655" r:id="rId5"/>
    <p:sldLayoutId id="2147483651" r:id="rId6"/>
    <p:sldLayoutId id="2147483652" r:id="rId7"/>
    <p:sldLayoutId id="2147483653" r:id="rId8"/>
    <p:sldLayoutId id="2147483693" r:id="rId9"/>
    <p:sldLayoutId id="2147483732" r:id="rId10"/>
    <p:sldLayoutId id="2147483733" r:id="rId11"/>
    <p:sldLayoutId id="2147483734" r:id="rId12"/>
    <p:sldLayoutId id="2147483735" r:id="rId13"/>
    <p:sldLayoutId id="2147483686" r:id="rId14"/>
    <p:sldLayoutId id="2147483687" r:id="rId15"/>
    <p:sldLayoutId id="2147483688" r:id="rId16"/>
    <p:sldLayoutId id="2147483689" r:id="rId17"/>
    <p:sldLayoutId id="2147483691" r:id="rId18"/>
    <p:sldLayoutId id="2147483723" r:id="rId19"/>
    <p:sldLayoutId id="2147483724" r:id="rId20"/>
    <p:sldLayoutId id="2147483727" r:id="rId21"/>
    <p:sldLayoutId id="2147483730" r:id="rId22"/>
    <p:sldLayoutId id="2147483728" r:id="rId23"/>
    <p:sldLayoutId id="2147483731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17" r:id="rId31"/>
    <p:sldLayoutId id="2147483718" r:id="rId32"/>
    <p:sldLayoutId id="2147483719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D0944-1B13-245C-AC89-C9A4F3160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73" y="1755637"/>
            <a:ext cx="11158827" cy="1754326"/>
          </a:xfrm>
        </p:spPr>
        <p:txBody>
          <a:bodyPr/>
          <a:lstStyle/>
          <a:p>
            <a:r>
              <a:rPr lang="nb-NO" dirty="0"/>
              <a:t>Undersøkelse om </a:t>
            </a:r>
            <a:r>
              <a:rPr lang="nb-NO" dirty="0" err="1"/>
              <a:t>elsparkesykler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FE6E768-1A0F-B425-769F-6AC07966D3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Juni 2024</a:t>
            </a:r>
          </a:p>
        </p:txBody>
      </p:sp>
    </p:spTree>
    <p:extLst>
      <p:ext uri="{BB962C8B-B14F-4D97-AF65-F5344CB8AC3E}">
        <p14:creationId xmlns:p14="http://schemas.microsoft.com/office/powerpoint/2010/main" val="3147824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7805B6D-1FB3-69F2-3184-C4680258233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7" b="12617"/>
          <a:stretch/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402815B-4A36-F479-1D5D-89FA95C5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501" y="1836274"/>
            <a:ext cx="4699391" cy="4180062"/>
          </a:xfrm>
        </p:spPr>
        <p:txBody>
          <a:bodyPr/>
          <a:lstStyle/>
          <a:p>
            <a:r>
              <a:rPr lang="nb-NO" sz="3600" dirty="0"/>
              <a:t>Kjennskap til forsikringskrav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02A757-C1EC-41EF-6C7E-80EC687A96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99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ADB7272-2C24-B02B-3198-4FC8132F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8160" cy="1325563"/>
          </a:xfrm>
        </p:spPr>
        <p:txBody>
          <a:bodyPr>
            <a:normAutofit fontScale="90000"/>
          </a:bodyPr>
          <a:lstStyle/>
          <a:p>
            <a:r>
              <a:rPr lang="nb-NO" sz="3200" dirty="0"/>
              <a:t>8 av 10 kjenner til at </a:t>
            </a:r>
            <a:r>
              <a:rPr lang="nb-NO" sz="3200" dirty="0" err="1"/>
              <a:t>elsparkesykler</a:t>
            </a:r>
            <a:r>
              <a:rPr lang="nb-NO" sz="3200" dirty="0"/>
              <a:t> skal ha ansvarsforsikring og vi ser potensiale for vekst i kjennskapen fremover</a:t>
            </a:r>
            <a:endParaRPr lang="nb-NO" sz="22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9048CF6-7A1A-2D27-7A1D-F94DDCDB8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797772"/>
              </p:ext>
            </p:extLst>
          </p:nvPr>
        </p:nvGraphicFramePr>
        <p:xfrm>
          <a:off x="838200" y="1825625"/>
          <a:ext cx="691242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203D61-2434-D7DB-7E0D-72BBB46E32F7}"/>
              </a:ext>
            </a:extLst>
          </p:cNvPr>
          <p:cNvSpPr txBox="1"/>
          <p:nvPr/>
        </p:nvSpPr>
        <p:spPr>
          <a:xfrm>
            <a:off x="7942399" y="1927414"/>
            <a:ext cx="39439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80 % </a:t>
            </a:r>
            <a:r>
              <a:rPr lang="nb-NO" sz="1600" dirty="0"/>
              <a:t>har kjennskap.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Lavest kjennskap er det blant de under 30 år, hvor andelen er 76 %.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 januar 2023 var andelen (blant de  som eier) 76 % og vi ser derfor en  positiv utvikling på kjennskap til at man må ha ansvarsforsikring.</a:t>
            </a:r>
            <a:br>
              <a:rPr lang="nb-NO" sz="1600" dirty="0"/>
            </a:b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Det er høy sammenheng mellom de  som kjenner til, og de som har sett/hørt informasjon om viktigheten av å ha forsikring for </a:t>
            </a:r>
            <a:r>
              <a:rPr lang="nb-NO" sz="1600" dirty="0" err="1"/>
              <a:t>elsparkesykler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/>
              <a:t>Altså; Kommunikasjon og informasjon fungerer.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endParaRPr lang="nb-NO" sz="16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6E0B000-633A-972D-D869-E0ADA1F8212E}"/>
              </a:ext>
            </a:extLst>
          </p:cNvPr>
          <p:cNvSpPr txBox="1"/>
          <p:nvPr/>
        </p:nvSpPr>
        <p:spPr>
          <a:xfrm>
            <a:off x="677023" y="627322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Panel: </a:t>
            </a:r>
            <a:r>
              <a:rPr lang="nb-NO" sz="800" dirty="0" err="1"/>
              <a:t>Norstat</a:t>
            </a:r>
            <a:endParaRPr lang="nb-NO" sz="800" dirty="0"/>
          </a:p>
          <a:p>
            <a:r>
              <a:rPr lang="nb-NO" sz="800" dirty="0"/>
              <a:t>Utvalg: 255</a:t>
            </a:r>
          </a:p>
          <a:p>
            <a:r>
              <a:rPr lang="nb-NO" sz="800" dirty="0"/>
              <a:t>Periode: Uke 24, 2024</a:t>
            </a:r>
          </a:p>
        </p:txBody>
      </p:sp>
    </p:spTree>
    <p:extLst>
      <p:ext uri="{BB962C8B-B14F-4D97-AF65-F5344CB8AC3E}">
        <p14:creationId xmlns:p14="http://schemas.microsoft.com/office/powerpoint/2010/main" val="120545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58CC-1F80-4349-2B85-2340B620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Kjennskap har økt blant de yngre og gått litt ned blant de eldste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FA37604-2E78-01F7-922F-85E99AD66B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046502"/>
              </p:ext>
            </p:extLst>
          </p:nvPr>
        </p:nvGraphicFramePr>
        <p:xfrm>
          <a:off x="838200" y="1475874"/>
          <a:ext cx="10515600" cy="470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76094207-0562-EBC6-59CD-4882D02D9550}"/>
              </a:ext>
            </a:extLst>
          </p:cNvPr>
          <p:cNvSpPr txBox="1"/>
          <p:nvPr/>
        </p:nvSpPr>
        <p:spPr>
          <a:xfrm>
            <a:off x="677023" y="627322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Panel: </a:t>
            </a:r>
            <a:r>
              <a:rPr lang="nb-NO" sz="800" dirty="0" err="1"/>
              <a:t>Norstat</a:t>
            </a:r>
            <a:endParaRPr lang="nb-NO" sz="800" dirty="0"/>
          </a:p>
          <a:p>
            <a:r>
              <a:rPr lang="nb-NO" sz="800" dirty="0"/>
              <a:t>Utvalg: 255</a:t>
            </a:r>
          </a:p>
          <a:p>
            <a:r>
              <a:rPr lang="nb-NO" sz="800" dirty="0"/>
              <a:t>Periode: Uke 24, 2024</a:t>
            </a:r>
          </a:p>
        </p:txBody>
      </p:sp>
    </p:spTree>
    <p:extLst>
      <p:ext uri="{BB962C8B-B14F-4D97-AF65-F5344CB8AC3E}">
        <p14:creationId xmlns:p14="http://schemas.microsoft.com/office/powerpoint/2010/main" val="80433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68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DE7156-E9A6-5875-37E7-0FDCE33B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Metode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421E526-4190-8177-1D8F-E0C2BCC49FF4}"/>
              </a:ext>
            </a:extLst>
          </p:cNvPr>
          <p:cNvSpPr txBox="1">
            <a:spLocks/>
          </p:cNvSpPr>
          <p:nvPr/>
        </p:nvSpPr>
        <p:spPr>
          <a:xfrm>
            <a:off x="2431180" y="1817107"/>
            <a:ext cx="8333072" cy="38521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400" dirty="0"/>
              <a:t>I denne undersøkelsen har vi benyttet Norges største og beste panel – </a:t>
            </a:r>
            <a:r>
              <a:rPr lang="nb-NO" sz="1400" dirty="0" err="1"/>
              <a:t>Norstat</a:t>
            </a:r>
            <a:r>
              <a:rPr lang="nb-NO" sz="1400" dirty="0"/>
              <a:t> Panel.</a:t>
            </a:r>
          </a:p>
          <a:p>
            <a:pPr marL="0" indent="0">
              <a:buNone/>
            </a:pPr>
            <a:r>
              <a:rPr lang="nb-NO" sz="1400" dirty="0" err="1"/>
              <a:t>Norstat</a:t>
            </a:r>
            <a:r>
              <a:rPr lang="nb-NO" sz="1400" dirty="0"/>
              <a:t> panelet har mer enn 120 000 personer som svarer på undersøkelser jevnlig. </a:t>
            </a:r>
          </a:p>
          <a:p>
            <a:pPr marL="0" indent="0">
              <a:buNone/>
            </a:pPr>
            <a:r>
              <a:rPr lang="nb-NO" sz="1400" dirty="0"/>
              <a:t>I panelet er det en rekke bakgrunnsvariabler, blant annet spørsmål om </a:t>
            </a:r>
            <a:r>
              <a:rPr lang="nb-NO" sz="1400" dirty="0" err="1"/>
              <a:t>elsparkesykkel</a:t>
            </a:r>
            <a:r>
              <a:rPr lang="nb-NO" sz="1400" dirty="0"/>
              <a:t>.</a:t>
            </a:r>
          </a:p>
          <a:p>
            <a:pPr marL="0" indent="0">
              <a:buNone/>
            </a:pPr>
            <a:r>
              <a:rPr lang="nb-NO" sz="1400" dirty="0"/>
              <a:t>Vi har ikke gjennomført undersøkelsen blant et tilfeldig utvalg personer, men med et stratifisert utvalg hvor </a:t>
            </a:r>
            <a:r>
              <a:rPr lang="nb-NO" sz="1400" dirty="0" err="1"/>
              <a:t>Norstat</a:t>
            </a:r>
            <a:r>
              <a:rPr lang="nb-NO" sz="1400" dirty="0"/>
              <a:t> har hentet ut de husstander som oppgir at de har el-sparkesykkel.</a:t>
            </a:r>
          </a:p>
          <a:p>
            <a:pPr marL="0" indent="0">
              <a:buNone/>
            </a:pPr>
            <a:r>
              <a:rPr lang="nb-NO" sz="1400" dirty="0"/>
              <a:t>Derfor er alle i denne undersøkelsen 100% i målgruppen, altså et totalunivers. Blant disse har vi trukket tilfeldig personer slik at alle skal ha lik mulighet til å svare.</a:t>
            </a:r>
          </a:p>
          <a:p>
            <a:pPr marL="0" indent="0">
              <a:buNone/>
            </a:pPr>
            <a:r>
              <a:rPr lang="nb-NO" sz="1400" dirty="0"/>
              <a:t>Totalutvalg: 255 i målgruppen:. </a:t>
            </a:r>
            <a:br>
              <a:rPr lang="nb-NO" sz="1400" dirty="0"/>
            </a:br>
            <a:r>
              <a:rPr lang="nb-NO" sz="1400" dirty="0"/>
              <a:t>Informasjon tilgjengelig sier at det er ca. 500 000 til 600 000 husstander (Statens Vegvesen  2023) som  har </a:t>
            </a:r>
            <a:r>
              <a:rPr lang="nb-NO" sz="1400" dirty="0" err="1"/>
              <a:t>elsparkesykler</a:t>
            </a:r>
            <a:r>
              <a:rPr lang="nb-NO" sz="1400" dirty="0"/>
              <a:t>. </a:t>
            </a:r>
            <a:r>
              <a:rPr lang="nb-NO" sz="1400" b="0" i="0" u="none" strike="noStrike" dirty="0">
                <a:solidFill>
                  <a:srgbClr val="000000"/>
                </a:solidFill>
                <a:effectLst/>
              </a:rPr>
              <a:t>Feilmarginen for et utvalg på 250 personer i en målgruppe på 500 000 personer, med en konfidensgrad på 95 %, er omtrent 6,2 %</a:t>
            </a:r>
            <a:endParaRPr lang="nb-NO" sz="1400" dirty="0"/>
          </a:p>
          <a:p>
            <a:pPr marL="0" indent="0">
              <a:buNone/>
            </a:pPr>
            <a:r>
              <a:rPr lang="nb-NO" sz="1400" dirty="0"/>
              <a:t>Periode: Uke 24, 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48B9C-5508-4109-BEB5-F2DA4CE83C15}"/>
              </a:ext>
            </a:extLst>
          </p:cNvPr>
          <p:cNvSpPr/>
          <p:nvPr/>
        </p:nvSpPr>
        <p:spPr>
          <a:xfrm>
            <a:off x="1013860" y="1817107"/>
            <a:ext cx="1417320" cy="240580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Metode</a:t>
            </a:r>
          </a:p>
        </p:txBody>
      </p:sp>
      <p:pic>
        <p:nvPicPr>
          <p:cNvPr id="1026" name="Picture 2" descr="Norstatpanel.no | Oslo | Facebook">
            <a:extLst>
              <a:ext uri="{FF2B5EF4-FFF2-40B4-BE49-F238E27FC236}">
                <a16:creationId xmlns:a16="http://schemas.microsoft.com/office/drawing/2014/main" id="{DF6BC0C2-B30B-62ED-D96A-E0654396B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61" y="4222909"/>
            <a:ext cx="1417320" cy="14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4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DE7156-E9A6-5875-37E7-0FDCE33B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A0C5B36-C8D2-EC35-4BBD-878441115CA7}"/>
              </a:ext>
            </a:extLst>
          </p:cNvPr>
          <p:cNvSpPr txBox="1"/>
          <p:nvPr/>
        </p:nvSpPr>
        <p:spPr>
          <a:xfrm>
            <a:off x="2546685" y="2067965"/>
            <a:ext cx="72622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b-NO" sz="1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Eier du eller noen andre i din husstand en elektrisk sparkesykkel?</a:t>
            </a:r>
          </a:p>
          <a:p>
            <a:pPr marL="342900" lvl="0" indent="-342900">
              <a:buFont typeface="+mj-lt"/>
              <a:buAutoNum type="arabicPeriod"/>
            </a:pPr>
            <a:r>
              <a:rPr lang="nb-NO" sz="1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Har du/din husstand kjøpt en egen </a:t>
            </a:r>
            <a:r>
              <a:rPr lang="nb-NO" sz="1200" i="1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ansvarsforsikring*</a:t>
            </a:r>
            <a:r>
              <a:rPr lang="nb-NO" sz="1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nb-NO" sz="1200" dirty="0" err="1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elsparkesykkelen</a:t>
            </a:r>
            <a:r>
              <a:rPr lang="nb-NO" sz="1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nb-NO" sz="1200" dirty="0" err="1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elsparkesyklene</a:t>
            </a:r>
            <a:r>
              <a:rPr lang="nb-NO" sz="1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i husstanden? </a:t>
            </a:r>
            <a:br>
              <a:rPr lang="nb-NO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b-NO" sz="1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Hvis nei i spm. 2</a:t>
            </a:r>
          </a:p>
          <a:p>
            <a:pPr marL="342900" lvl="0" indent="-342900">
              <a:buFont typeface="+mj-lt"/>
              <a:buAutoNum type="arabicPeriod"/>
            </a:pPr>
            <a:r>
              <a:rPr lang="nb-NO" sz="1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Hvorfor har du/dere ikke forsikret </a:t>
            </a:r>
            <a:r>
              <a:rPr lang="nb-NO" sz="1200" dirty="0" err="1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elsparkesykkelen</a:t>
            </a:r>
            <a:r>
              <a:rPr lang="nb-NO" sz="1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nb-NO" sz="1200" dirty="0" err="1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elsparkesyklene</a:t>
            </a:r>
            <a:r>
              <a:rPr lang="nb-NO" sz="1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husstanden har?</a:t>
            </a:r>
            <a:br>
              <a:rPr lang="nb-NO" sz="1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b-NO" sz="1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Skriv inn</a:t>
            </a:r>
            <a:endParaRPr lang="nb-NO" sz="1200" dirty="0"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Kjenner du til at </a:t>
            </a:r>
            <a:r>
              <a:rPr lang="nb-NO" sz="1200" dirty="0" err="1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elsparkesykler</a:t>
            </a:r>
            <a:r>
              <a:rPr lang="nb-NO" sz="1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nå må forsikres med ansvarsforsikring</a:t>
            </a:r>
            <a:r>
              <a:rPr lang="nb-NO" sz="1200" dirty="0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nb-NO" sz="1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Kan du kort oppgi hva konsekvensene blir hvis man ikke har ansvarsforsikring? </a:t>
            </a:r>
            <a:endParaRPr lang="nb-NO" sz="1200" dirty="0"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200" dirty="0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Har du sett/hørt informasjon som understreker viktigheten av å ha forsikring for </a:t>
            </a:r>
            <a:r>
              <a:rPr lang="nb-NO" sz="1200" dirty="0" err="1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elsparkesykler</a:t>
            </a:r>
            <a:r>
              <a:rPr lang="nb-NO" sz="1200" dirty="0">
                <a:solidFill>
                  <a:srgbClr val="00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nb-NO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61C950-BD68-328F-8B86-81DCE791D5A6}"/>
              </a:ext>
            </a:extLst>
          </p:cNvPr>
          <p:cNvSpPr/>
          <p:nvPr/>
        </p:nvSpPr>
        <p:spPr>
          <a:xfrm>
            <a:off x="1029902" y="1907545"/>
            <a:ext cx="1417320" cy="27009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Spørsmål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44D2CA5-4410-170C-11E0-90D44034EE85}"/>
              </a:ext>
            </a:extLst>
          </p:cNvPr>
          <p:cNvSpPr txBox="1">
            <a:spLocks/>
          </p:cNvSpPr>
          <p:nvPr/>
        </p:nvSpPr>
        <p:spPr>
          <a:xfrm>
            <a:off x="2463264" y="1923585"/>
            <a:ext cx="8300988" cy="26314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29489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ABCAF-CB9B-3BC8-DF1A-D1D99C11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102FB-76C9-F85E-48AF-5CDAA9617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Ettersom målgruppen er husstander med </a:t>
            </a:r>
            <a:r>
              <a:rPr lang="nb-NO" sz="1600" dirty="0" err="1"/>
              <a:t>elsparkesykkel</a:t>
            </a:r>
            <a:r>
              <a:rPr lang="nb-NO" sz="1600" dirty="0"/>
              <a:t> har alle tilgang. 85 % har én sparkesykkel, 13 % har to elektriske sparkesykler og bare 1 % har tre eller flere</a:t>
            </a:r>
          </a:p>
          <a:p>
            <a:r>
              <a:rPr lang="nb-NO" sz="1600" dirty="0"/>
              <a:t>En god del av de spurte opplyser at de har kjøpt forsikring, men faktiske salgstall fra forsikringsselskapene viser at svært mange fortsatt mangler dette.   </a:t>
            </a:r>
          </a:p>
          <a:p>
            <a:r>
              <a:rPr lang="nb-NO" sz="1600" i="0" u="none" strike="noStrike" dirty="0">
                <a:solidFill>
                  <a:srgbClr val="000000"/>
                </a:solidFill>
                <a:effectLst/>
              </a:rPr>
              <a:t>Når de blir spurt om hvorfor de ikke har forsikret </a:t>
            </a:r>
            <a:r>
              <a:rPr lang="nb-NO" sz="1600" i="0" u="none" strike="noStrike" dirty="0" err="1">
                <a:solidFill>
                  <a:srgbClr val="000000"/>
                </a:solidFill>
                <a:effectLst/>
              </a:rPr>
              <a:t>elsparkesykkelen</a:t>
            </a:r>
            <a:r>
              <a:rPr lang="nb-NO" sz="1600" i="0" u="none" strike="noStrike" dirty="0">
                <a:solidFill>
                  <a:srgbClr val="000000"/>
                </a:solidFill>
                <a:effectLst/>
              </a:rPr>
              <a:t> sin, er det vanligste svaret at den brukes lite.</a:t>
            </a:r>
          </a:p>
          <a:p>
            <a:r>
              <a:rPr lang="nb-NO" sz="16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Mange er bevisst konsekvensene blir hvis man ikke har ansvarsforsikring</a:t>
            </a:r>
          </a:p>
          <a:p>
            <a:r>
              <a:rPr lang="nb-NO" sz="1600" dirty="0"/>
              <a:t>80 % kjenner til at elektriske sparkesykler må forsikres med ansvarsforsikring. Det er en positiv utvikling fra forrige måling</a:t>
            </a:r>
            <a:r>
              <a:rPr lang="nb-NO" sz="16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b-NO" sz="1600" dirty="0"/>
              <a:t>Over halvparten har hørt/sett informasjon som understreker viktigheten av å ha forsikring for </a:t>
            </a:r>
            <a:r>
              <a:rPr lang="nb-NO" sz="1600" dirty="0" err="1"/>
              <a:t>elsparkesykler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endParaRPr lang="nb-NO" sz="1600" dirty="0"/>
          </a:p>
        </p:txBody>
      </p:sp>
      <p:pic>
        <p:nvPicPr>
          <p:cNvPr id="4" name="Picture Placeholder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1F0ADEE9-FAA2-C0A1-D33F-4BC681F1DD1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r="9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308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ADB7272-2C24-B02B-3198-4FC8132F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86 % har én elektrisk sparkesykkel, mens 13 % oppgir å ha to i husstanden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9048CF6-7A1A-2D27-7A1D-F94DDCDB8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08260"/>
              </p:ext>
            </p:extLst>
          </p:nvPr>
        </p:nvGraphicFramePr>
        <p:xfrm>
          <a:off x="844856" y="2360707"/>
          <a:ext cx="4706073" cy="364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0CFE903-7EC6-B02C-A19E-2838AAAB5736}"/>
              </a:ext>
            </a:extLst>
          </p:cNvPr>
          <p:cNvSpPr txBox="1"/>
          <p:nvPr/>
        </p:nvSpPr>
        <p:spPr>
          <a:xfrm>
            <a:off x="677023" y="627322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Panel: </a:t>
            </a:r>
            <a:r>
              <a:rPr lang="nb-NO" sz="800" dirty="0" err="1"/>
              <a:t>Norstat</a:t>
            </a:r>
            <a:endParaRPr lang="nb-NO" sz="800" dirty="0"/>
          </a:p>
          <a:p>
            <a:r>
              <a:rPr lang="nb-NO" sz="800" dirty="0"/>
              <a:t>Utvalg: 255</a:t>
            </a:r>
          </a:p>
          <a:p>
            <a:r>
              <a:rPr lang="nb-NO" sz="800" dirty="0"/>
              <a:t>Periode: Uke 24, 2024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44C918D-2F2D-C199-4D6B-895F550C5319}"/>
              </a:ext>
            </a:extLst>
          </p:cNvPr>
          <p:cNvSpPr txBox="1"/>
          <p:nvPr/>
        </p:nvSpPr>
        <p:spPr>
          <a:xfrm>
            <a:off x="8704166" y="2176041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Januar 2023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1192963D-646F-F4C4-79BB-9BD368E2BD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943414"/>
              </p:ext>
            </p:extLst>
          </p:nvPr>
        </p:nvGraphicFramePr>
        <p:xfrm>
          <a:off x="7082259" y="2419108"/>
          <a:ext cx="4706073" cy="364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322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7805B6D-1FB3-69F2-3184-C4680258233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9" b="21939"/>
          <a:stretch/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402815B-4A36-F479-1D5D-89FA95C5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501" y="1836274"/>
            <a:ext cx="4699391" cy="4180062"/>
          </a:xfrm>
        </p:spPr>
        <p:txBody>
          <a:bodyPr/>
          <a:lstStyle/>
          <a:p>
            <a:r>
              <a:rPr lang="nb-NO" sz="3600" dirty="0"/>
              <a:t>Er </a:t>
            </a:r>
            <a:r>
              <a:rPr lang="nb-NO" sz="3600" dirty="0" err="1"/>
              <a:t>elsparkesyklene</a:t>
            </a:r>
            <a:r>
              <a:rPr lang="nb-NO" sz="3600" dirty="0"/>
              <a:t> forsikret?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02A757-C1EC-41EF-6C7E-80EC687A96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35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ADB7272-2C24-B02B-3198-4FC8132F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/>
              <a:t>Over halvparten påstår å ha kjøpt forsikring, men dette stemmer ikke helt med faktiske salgstall. </a:t>
            </a:r>
            <a:endParaRPr lang="nb-NO" sz="2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9048CF6-7A1A-2D27-7A1D-F94DDCDB8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932888"/>
              </p:ext>
            </p:extLst>
          </p:nvPr>
        </p:nvGraphicFramePr>
        <p:xfrm>
          <a:off x="838200" y="1825625"/>
          <a:ext cx="685437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E5A2A2-57C7-6C89-5C8C-F578CF6A7F1C}"/>
              </a:ext>
            </a:extLst>
          </p:cNvPr>
          <p:cNvSpPr txBox="1"/>
          <p:nvPr/>
        </p:nvSpPr>
        <p:spPr>
          <a:xfrm>
            <a:off x="7942399" y="1876227"/>
            <a:ext cx="39439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En økende andel sier at de har kjøpt lovpålagt ansvarsforsikring. </a:t>
            </a:r>
            <a:r>
              <a:rPr lang="nb-NO" sz="1400" b="1" dirty="0"/>
              <a:t>55 % sier de </a:t>
            </a:r>
            <a:r>
              <a:rPr lang="nb-NO" sz="1400" dirty="0"/>
              <a:t>har kjøpt forsikringen, men dette stemmer ikke med faktiske salgstall av forsikringer. Det er ikke uvanlig at man svarer slik man tror man «bør» i slike undersøkelser. </a:t>
            </a:r>
          </a:p>
          <a:p>
            <a:endParaRPr lang="nb-NO" sz="1400" dirty="0"/>
          </a:p>
          <a:p>
            <a:r>
              <a:rPr lang="nb-NO" sz="1400" dirty="0"/>
              <a:t>Andelen som sier de har kjøpt er lavest blant de unge opp til 30 år. Her oppgir under halvparten at de har forsikringen </a:t>
            </a:r>
            <a:r>
              <a:rPr lang="nb-NO" sz="1400"/>
              <a:t>på plass.</a:t>
            </a:r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17B5B-1E76-25AD-A72F-381702AB1761}"/>
              </a:ext>
            </a:extLst>
          </p:cNvPr>
          <p:cNvSpPr txBox="1"/>
          <p:nvPr/>
        </p:nvSpPr>
        <p:spPr>
          <a:xfrm>
            <a:off x="677023" y="627322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Panel: </a:t>
            </a:r>
            <a:r>
              <a:rPr lang="nb-NO" sz="800" dirty="0" err="1"/>
              <a:t>Norstat</a:t>
            </a:r>
            <a:endParaRPr lang="nb-NO" sz="800" dirty="0"/>
          </a:p>
          <a:p>
            <a:r>
              <a:rPr lang="nb-NO" sz="800" dirty="0"/>
              <a:t>Utvalg: 255</a:t>
            </a:r>
          </a:p>
          <a:p>
            <a:r>
              <a:rPr lang="nb-NO" sz="800" dirty="0"/>
              <a:t>Periode: Uke 24, 2024</a:t>
            </a:r>
          </a:p>
        </p:txBody>
      </p:sp>
    </p:spTree>
    <p:extLst>
      <p:ext uri="{BB962C8B-B14F-4D97-AF65-F5344CB8AC3E}">
        <p14:creationId xmlns:p14="http://schemas.microsoft.com/office/powerpoint/2010/main" val="290478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ADB7272-2C24-B02B-3198-4FC8132F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6705" cy="1325563"/>
          </a:xfrm>
        </p:spPr>
        <p:txBody>
          <a:bodyPr>
            <a:noAutofit/>
          </a:bodyPr>
          <a:lstStyle/>
          <a:p>
            <a:r>
              <a:rPr lang="nb-NO" sz="3200" i="0" u="none" strike="noStrike" dirty="0">
                <a:solidFill>
                  <a:srgbClr val="000000"/>
                </a:solidFill>
                <a:effectLst/>
              </a:rPr>
              <a:t>Når de blir spurt om hvorfor de ikke har forsikret </a:t>
            </a:r>
            <a:br>
              <a:rPr lang="nb-NO" sz="3200" i="0" u="none" strike="noStrike" dirty="0">
                <a:solidFill>
                  <a:srgbClr val="000000"/>
                </a:solidFill>
                <a:effectLst/>
              </a:rPr>
            </a:br>
            <a:r>
              <a:rPr lang="nb-NO" sz="3200" i="0" u="none" strike="noStrike" dirty="0" err="1">
                <a:solidFill>
                  <a:srgbClr val="000000"/>
                </a:solidFill>
                <a:effectLst/>
              </a:rPr>
              <a:t>elsparkesykkelen</a:t>
            </a:r>
            <a:r>
              <a:rPr lang="nb-NO" sz="3200" i="0" u="none" strike="noStrike" dirty="0">
                <a:solidFill>
                  <a:srgbClr val="000000"/>
                </a:solidFill>
                <a:effectLst/>
              </a:rPr>
              <a:t> sin, er det vanligste svaret at den brukes lite</a:t>
            </a:r>
            <a:endParaRPr lang="nb-NO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5A2A2-57C7-6C89-5C8C-F578CF6A7F1C}"/>
              </a:ext>
            </a:extLst>
          </p:cNvPr>
          <p:cNvSpPr txBox="1"/>
          <p:nvPr/>
        </p:nvSpPr>
        <p:spPr>
          <a:xfrm>
            <a:off x="7681113" y="2073890"/>
            <a:ext cx="3943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Når de blir spurt om hvorfor de ikke har forsikret </a:t>
            </a:r>
            <a:r>
              <a:rPr lang="nb-NO" sz="1600" b="0" i="0" u="none" strike="noStrike" dirty="0" err="1">
                <a:solidFill>
                  <a:srgbClr val="000000"/>
                </a:solidFill>
                <a:effectLst/>
              </a:rPr>
              <a:t>elsparkesykkelen</a:t>
            </a:r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 sin, er det vanligste svaret at den brukes lite. </a:t>
            </a:r>
          </a:p>
          <a:p>
            <a:pPr algn="l"/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Det er også mange som ikke helt vet hvorfor de ikke har forsikret den.</a:t>
            </a:r>
          </a:p>
          <a:p>
            <a:pPr algn="l"/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Noen nevner pris som en faktor, men det er ikke det mest fremtredende svaret.</a:t>
            </a:r>
          </a:p>
          <a:p>
            <a:endParaRPr lang="nb-NO" sz="1600" dirty="0"/>
          </a:p>
          <a:p>
            <a:endParaRPr lang="nb-NO" sz="16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0C9A0B1-4E39-A3ED-1EB7-4A144C73F849}"/>
              </a:ext>
            </a:extLst>
          </p:cNvPr>
          <p:cNvSpPr txBox="1"/>
          <p:nvPr/>
        </p:nvSpPr>
        <p:spPr>
          <a:xfrm>
            <a:off x="677023" y="627322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Panel: </a:t>
            </a:r>
            <a:r>
              <a:rPr lang="nb-NO" sz="800" dirty="0" err="1"/>
              <a:t>Norstat</a:t>
            </a:r>
            <a:endParaRPr lang="nb-NO" sz="800" dirty="0"/>
          </a:p>
          <a:p>
            <a:r>
              <a:rPr lang="nb-NO" sz="800" dirty="0"/>
              <a:t>Utvalg: åpent svar</a:t>
            </a:r>
          </a:p>
          <a:p>
            <a:r>
              <a:rPr lang="nb-NO" sz="800" dirty="0"/>
              <a:t>Periode: Uke 24, 2024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610EB80-FB4E-1E94-48B5-11F65E537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6" y="1843503"/>
            <a:ext cx="3812674" cy="3812674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729CCA1-D375-E170-7147-6A8F806F46E0}"/>
              </a:ext>
            </a:extLst>
          </p:cNvPr>
          <p:cNvSpPr txBox="1"/>
          <p:nvPr/>
        </p:nvSpPr>
        <p:spPr>
          <a:xfrm>
            <a:off x="894348" y="575243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1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Hvorfor har du/dere ikke forsikret </a:t>
            </a:r>
            <a:r>
              <a:rPr lang="nb-NO" sz="1100" dirty="0" err="1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elsparkesykkelen</a:t>
            </a:r>
            <a:r>
              <a:rPr lang="nb-NO" sz="11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nb-NO" sz="1100" dirty="0" err="1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elsparkesyklene</a:t>
            </a:r>
            <a:r>
              <a:rPr lang="nb-NO" sz="11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husstanden har?</a:t>
            </a:r>
            <a:r>
              <a:rPr lang="nb-NO" sz="1100" dirty="0">
                <a:effectLst/>
              </a:rPr>
              <a:t> 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5320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ADB7272-2C24-B02B-3198-4FC8132F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Mange er bevisst konsekvensene blir hvis man ikke har ansvarsforsikring </a:t>
            </a:r>
            <a:endParaRPr lang="nb-NO" sz="32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0C9A0B1-4E39-A3ED-1EB7-4A144C73F849}"/>
              </a:ext>
            </a:extLst>
          </p:cNvPr>
          <p:cNvSpPr txBox="1"/>
          <p:nvPr/>
        </p:nvSpPr>
        <p:spPr>
          <a:xfrm>
            <a:off x="677023" y="627322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Panel: </a:t>
            </a:r>
            <a:r>
              <a:rPr lang="nb-NO" sz="800" dirty="0" err="1"/>
              <a:t>Norstat</a:t>
            </a:r>
            <a:endParaRPr lang="nb-NO" sz="800" dirty="0"/>
          </a:p>
          <a:p>
            <a:r>
              <a:rPr lang="nb-NO" sz="800" dirty="0"/>
              <a:t>Utvalg: 255</a:t>
            </a:r>
          </a:p>
          <a:p>
            <a:r>
              <a:rPr lang="nb-NO" sz="800" dirty="0"/>
              <a:t>Periode: Uke 24, 2024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75295107-3A79-ECDF-C75F-E21845F916E8}"/>
              </a:ext>
            </a:extLst>
          </p:cNvPr>
          <p:cNvSpPr txBox="1"/>
          <p:nvPr/>
        </p:nvSpPr>
        <p:spPr>
          <a:xfrm>
            <a:off x="838200" y="2033507"/>
            <a:ext cx="108725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Oppsummert tekst:</a:t>
            </a:r>
          </a:p>
          <a:p>
            <a:pPr algn="l"/>
            <a:endParaRPr lang="nb-NO" sz="16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- Man blir selv ansvarlig for skade man påfører andre. Mange nevner at bruk av </a:t>
            </a:r>
            <a:r>
              <a:rPr lang="nb-NO" sz="1600" b="0" i="0" u="none" strike="noStrike" dirty="0" err="1">
                <a:solidFill>
                  <a:srgbClr val="000000"/>
                </a:solidFill>
                <a:effectLst/>
              </a:rPr>
              <a:t>elsparkesykkelen</a:t>
            </a:r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 ikke er hyppig.</a:t>
            </a:r>
          </a:p>
          <a:p>
            <a:pPr algn="l"/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- Regress ved ulykke betyr at man må betale alt selv, og man blir erstatningspliktig ved skade.</a:t>
            </a:r>
          </a:p>
          <a:p>
            <a:pPr algn="l"/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- Hvis du ikke har forsikring på bil, er det samme risiko som med </a:t>
            </a:r>
            <a:r>
              <a:rPr lang="nb-NO" sz="1600" b="0" i="0" u="none" strike="noStrike" dirty="0" err="1">
                <a:solidFill>
                  <a:srgbClr val="000000"/>
                </a:solidFill>
                <a:effectLst/>
              </a:rPr>
              <a:t>elsparkesykkel</a:t>
            </a:r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l"/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- Det er en risiko å ikke ha forsikring, spesielt i byer hvor det kan skje mye rart. </a:t>
            </a:r>
          </a:p>
          <a:p>
            <a:pPr algn="l"/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- Man kan bli økonomisk ansvarlig for skade på andre eller eiendom.</a:t>
            </a:r>
          </a:p>
          <a:p>
            <a:pPr algn="l"/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- Konsekvensene kan inkludere bot, anmeldelse, stor gjeld, erstatningskrav, inndragning av sparkesykkelen, og personlige økonomiske belastninger ved uhell eller ulykke.</a:t>
            </a:r>
          </a:p>
          <a:p>
            <a:pPr algn="l"/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- Mange nevner at det kan bli dyrt hvis noe skjer, inkludert kostnader for skader på personer og eiendom.</a:t>
            </a:r>
          </a:p>
          <a:p>
            <a:pPr algn="l"/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- Det er også nevnt at hjemforsikringen ikke dekker skade fra el-sparkesykler.</a:t>
            </a:r>
          </a:p>
          <a:p>
            <a:pPr algn="l"/>
            <a:r>
              <a:rPr lang="nb-NO" sz="1600" b="0" i="0" u="none" strike="noStrike" dirty="0">
                <a:solidFill>
                  <a:srgbClr val="000000"/>
                </a:solidFill>
                <a:effectLst/>
              </a:rPr>
              <a:t>- Det finnes en generell usikkerhet blant noen som ikke vet om konsekvensene eller om hva som skjer ved manglende forsikring.</a:t>
            </a:r>
            <a:endParaRPr lang="nb-NO" sz="1600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989931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odgruppen">
      <a:dk1>
        <a:srgbClr val="2F2B2B"/>
      </a:dk1>
      <a:lt1>
        <a:sysClr val="window" lastClr="FFFFFF"/>
      </a:lt1>
      <a:dk2>
        <a:srgbClr val="2F2B2B"/>
      </a:dk2>
      <a:lt2>
        <a:srgbClr val="2F2B2B"/>
      </a:lt2>
      <a:accent1>
        <a:srgbClr val="585FFF"/>
      </a:accent1>
      <a:accent2>
        <a:srgbClr val="2CC6D0"/>
      </a:accent2>
      <a:accent3>
        <a:srgbClr val="FEA528"/>
      </a:accent3>
      <a:accent4>
        <a:srgbClr val="00C17C"/>
      </a:accent4>
      <a:accent5>
        <a:srgbClr val="FF9C86"/>
      </a:accent5>
      <a:accent6>
        <a:srgbClr val="9B9FFF"/>
      </a:accent6>
      <a:hlink>
        <a:srgbClr val="0563C1"/>
      </a:hlink>
      <a:folHlink>
        <a:srgbClr val="954F72"/>
      </a:folHlink>
    </a:clrScheme>
    <a:fontScheme name="Mood helvetica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01403460-8E49-464F-B1F0-2F52CC1DD6F3}" vid="{80FF3DA2-23EA-4736-9F05-2246386CF88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D4414FEA33254A99E7D6342857D346" ma:contentTypeVersion="11" ma:contentTypeDescription="Opprett et nytt dokument." ma:contentTypeScope="" ma:versionID="f79d3a4a427cdde505ee8bb74ecf02a9">
  <xsd:schema xmlns:xsd="http://www.w3.org/2001/XMLSchema" xmlns:xs="http://www.w3.org/2001/XMLSchema" xmlns:p="http://schemas.microsoft.com/office/2006/metadata/properties" xmlns:ns2="f137292d-b07a-451e-ba5b-0e05dba2f892" xmlns:ns3="27c374ee-e4b1-4e17-8a24-39b4217792e1" targetNamespace="http://schemas.microsoft.com/office/2006/metadata/properties" ma:root="true" ma:fieldsID="0636a68e91804f3e875046460a3a43c6" ns2:_="" ns3:_="">
    <xsd:import namespace="f137292d-b07a-451e-ba5b-0e05dba2f892"/>
    <xsd:import namespace="27c374ee-e4b1-4e17-8a24-39b421779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7292d-b07a-451e-ba5b-0e05dba2f8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cd01661f-d33b-4e5d-8e5c-3aa3908bfb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374ee-e4b1-4e17-8a24-39b4217792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0f66a2e-ef30-4ae3-8305-ee64d208c0ee}" ma:internalName="TaxCatchAll" ma:showField="CatchAllData" ma:web="27c374ee-e4b1-4e17-8a24-39b4217792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37292d-b07a-451e-ba5b-0e05dba2f892">
      <Terms xmlns="http://schemas.microsoft.com/office/infopath/2007/PartnerControls"/>
    </lcf76f155ced4ddcb4097134ff3c332f>
    <TaxCatchAll xmlns="27c374ee-e4b1-4e17-8a24-39b4217792e1" xsi:nil="true"/>
  </documentManagement>
</p:properties>
</file>

<file path=customXml/itemProps1.xml><?xml version="1.0" encoding="utf-8"?>
<ds:datastoreItem xmlns:ds="http://schemas.openxmlformats.org/officeDocument/2006/customXml" ds:itemID="{96C372F5-8F16-4CE5-AF35-778777F7C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37292d-b07a-451e-ba5b-0e05dba2f892"/>
    <ds:schemaRef ds:uri="27c374ee-e4b1-4e17-8a24-39b4217792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994A97-26C7-4251-8F65-7DD49278E2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585CCC-4A09-40F5-98CC-38E9C00971D6}">
  <ds:schemaRefs>
    <ds:schemaRef ds:uri="http://schemas.microsoft.com/office/2006/documentManagement/types"/>
    <ds:schemaRef ds:uri="abdc19f7-747c-4c74-bd07-065994ac4b17"/>
    <ds:schemaRef ds:uri="http://purl.org/dc/elements/1.1/"/>
    <ds:schemaRef ds:uri="da0845f2-3c70-4136-9945-ff01211b1ce4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f137292d-b07a-451e-ba5b-0e05dba2f892"/>
    <ds:schemaRef ds:uri="27c374ee-e4b1-4e17-8a24-39b4217792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Moodgruppen PPT</Template>
  <TotalTime>2045</TotalTime>
  <Words>1117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Helvetica neue</vt:lpstr>
      <vt:lpstr>Office Theme</vt:lpstr>
      <vt:lpstr>Undersøkelse om elsparkesykler</vt:lpstr>
      <vt:lpstr>Metode</vt:lpstr>
      <vt:lpstr>Spørsmål</vt:lpstr>
      <vt:lpstr>Oppsummering</vt:lpstr>
      <vt:lpstr>86 % har én elektrisk sparkesykkel, mens 13 % oppgir å ha to i husstanden</vt:lpstr>
      <vt:lpstr>Er elsparkesyklene forsikret?</vt:lpstr>
      <vt:lpstr>Over halvparten påstår å ha kjøpt forsikring, men dette stemmer ikke helt med faktiske salgstall. </vt:lpstr>
      <vt:lpstr>Når de blir spurt om hvorfor de ikke har forsikret  elsparkesykkelen sin, er det vanligste svaret at den brukes lite</vt:lpstr>
      <vt:lpstr>Mange er bevisst konsekvensene blir hvis man ikke har ansvarsforsikring </vt:lpstr>
      <vt:lpstr>Kjennskap til forsikringskrav</vt:lpstr>
      <vt:lpstr>8 av 10 kjenner til at elsparkesykler skal ha ansvarsforsikring og vi ser potensiale for vekst i kjennskapen fremover</vt:lpstr>
      <vt:lpstr>Kjennskap har økt blant de yngre og gått litt ned blant de eldste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Espen Brustad Andreassen</dc:creator>
  <cp:lastModifiedBy>Stine Neverdal</cp:lastModifiedBy>
  <cp:revision>27</cp:revision>
  <cp:lastPrinted>2024-06-19T13:47:29Z</cp:lastPrinted>
  <dcterms:created xsi:type="dcterms:W3CDTF">2023-02-01T15:24:04Z</dcterms:created>
  <dcterms:modified xsi:type="dcterms:W3CDTF">2024-08-19T12:50:22Z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0x0101004DD4414FEA33254A99E7D6342857D346</vt:lpwstr>
  </property>
  <property fmtid="{D5CDD505-2E9C-101B-9397-08002B2CF9AE}" pid="3" name="MediaServiceImageTags">
    <vt:lpwstr/>
  </property>
</Properties>
</file>